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notesSlides/notesSlide28.xml" ContentType="application/vnd.openxmlformats-officedocument.presentationml.notesSlide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Default Extension="wdp" ContentType="image/vnd.ms-photo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quickStyle3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1036" r:id="rId2"/>
    <p:sldId id="1079" r:id="rId3"/>
    <p:sldId id="1099" r:id="rId4"/>
    <p:sldId id="1106" r:id="rId5"/>
    <p:sldId id="1093" r:id="rId6"/>
    <p:sldId id="1094" r:id="rId7"/>
    <p:sldId id="1095" r:id="rId8"/>
    <p:sldId id="1096" r:id="rId9"/>
    <p:sldId id="1097" r:id="rId10"/>
    <p:sldId id="1098" r:id="rId11"/>
    <p:sldId id="1077" r:id="rId12"/>
    <p:sldId id="1080" r:id="rId13"/>
    <p:sldId id="1102" r:id="rId14"/>
    <p:sldId id="1082" r:id="rId15"/>
    <p:sldId id="1078" r:id="rId16"/>
    <p:sldId id="1110" r:id="rId17"/>
    <p:sldId id="1103" r:id="rId18"/>
    <p:sldId id="1092" r:id="rId19"/>
    <p:sldId id="1108" r:id="rId20"/>
    <p:sldId id="1075" r:id="rId21"/>
    <p:sldId id="1107" r:id="rId22"/>
    <p:sldId id="1104" r:id="rId23"/>
    <p:sldId id="1100" r:id="rId24"/>
    <p:sldId id="1091" r:id="rId25"/>
    <p:sldId id="1090" r:id="rId26"/>
    <p:sldId id="1089" r:id="rId27"/>
    <p:sldId id="1085" r:id="rId28"/>
    <p:sldId id="1088" r:id="rId29"/>
    <p:sldId id="1087" r:id="rId30"/>
    <p:sldId id="1083" r:id="rId31"/>
    <p:sldId id="1109" r:id="rId32"/>
    <p:sldId id="1061" r:id="rId33"/>
  </p:sldIdLst>
  <p:sldSz cx="9144000" cy="6858000" type="screen4x3"/>
  <p:notesSz cx="6669088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EC0"/>
    <a:srgbClr val="00CC66"/>
    <a:srgbClr val="028802"/>
    <a:srgbClr val="60C54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7" autoAdjust="0"/>
    <p:restoredTop sz="95341" autoAdjust="0"/>
  </p:normalViewPr>
  <p:slideViewPr>
    <p:cSldViewPr>
      <p:cViewPr>
        <p:scale>
          <a:sx n="100" d="100"/>
          <a:sy n="100" d="100"/>
        </p:scale>
        <p:origin x="-46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10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High Level Design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13A5D72-283D-4532-9764-24049CED82B1}" type="presOf" srcId="{F7651912-46D8-4E8F-B035-7BF85FD54051}" destId="{F6E5F2BF-C1D1-4287-AB2D-145DE1611AD7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B7089ADF-5B4E-461E-916E-9BBCC3D67879}" type="presOf" srcId="{671F1A3D-53FA-4A5C-B5E0-C9957DB3E776}" destId="{E977DE54-F94E-4F77-ADDF-8C3A9F7415DA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F3052515-A0A1-47DF-B88B-101C91D6F31C}" type="presOf" srcId="{45D93FBE-F150-4C16-A381-FE8A280EDA18}" destId="{684C771B-7F2A-46D6-95B1-792B82DA62DE}" srcOrd="0" destOrd="0" presId="urn:microsoft.com/office/officeart/2005/8/layout/vList2"/>
    <dgm:cxn modelId="{DACC8791-AEA7-4C58-885B-B7BB8CC90F5E}" type="presParOf" srcId="{F6E5F2BF-C1D1-4287-AB2D-145DE1611AD7}" destId="{E977DE54-F94E-4F77-ADDF-8C3A9F7415DA}" srcOrd="0" destOrd="0" presId="urn:microsoft.com/office/officeart/2005/8/layout/vList2"/>
    <dgm:cxn modelId="{4AE03974-98A7-44EA-A090-361E3414D3AB}" type="presParOf" srcId="{F6E5F2BF-C1D1-4287-AB2D-145DE1611AD7}" destId="{723448A5-E697-40A0-892F-D72CB0C91D64}" srcOrd="1" destOrd="0" presId="urn:microsoft.com/office/officeart/2005/8/layout/vList2"/>
    <dgm:cxn modelId="{8C2CA02F-3452-4D52-961F-8AED5CA28304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Requirements of new Design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8F2D050-3B8E-48C3-B080-F368B2EEF21D}" type="presOf" srcId="{F7651912-46D8-4E8F-B035-7BF85FD54051}" destId="{F6E5F2BF-C1D1-4287-AB2D-145DE1611AD7}" srcOrd="0" destOrd="0" presId="urn:microsoft.com/office/officeart/2005/8/layout/vList2"/>
    <dgm:cxn modelId="{F965020A-C963-44F6-BA8C-8B1FF6D441B2}" type="presOf" srcId="{45D93FBE-F150-4C16-A381-FE8A280EDA18}" destId="{684C771B-7F2A-46D6-95B1-792B82DA62DE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0EDBB788-6B32-4BBC-ABB1-55B3D5CAC369}" type="presOf" srcId="{671F1A3D-53FA-4A5C-B5E0-C9957DB3E776}" destId="{E977DE54-F94E-4F77-ADDF-8C3A9F7415DA}" srcOrd="0" destOrd="0" presId="urn:microsoft.com/office/officeart/2005/8/layout/vList2"/>
    <dgm:cxn modelId="{70E0892B-DBFE-4DE7-80EC-9597AE32600B}" type="presParOf" srcId="{F6E5F2BF-C1D1-4287-AB2D-145DE1611AD7}" destId="{E977DE54-F94E-4F77-ADDF-8C3A9F7415DA}" srcOrd="0" destOrd="0" presId="urn:microsoft.com/office/officeart/2005/8/layout/vList2"/>
    <dgm:cxn modelId="{780E7389-517C-446F-B840-341432C7CD45}" type="presParOf" srcId="{F6E5F2BF-C1D1-4287-AB2D-145DE1611AD7}" destId="{723448A5-E697-40A0-892F-D72CB0C91D64}" srcOrd="1" destOrd="0" presId="urn:microsoft.com/office/officeart/2005/8/layout/vList2"/>
    <dgm:cxn modelId="{C6AED2D4-F907-4288-9B17-988ACF61619A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L2 </a:t>
          </a:r>
          <a:r>
            <a:rPr lang="en-US" sz="1600" b="1" dirty="0" err="1" smtClean="0"/>
            <a:t>vs</a:t>
          </a:r>
          <a:r>
            <a:rPr lang="en-US" sz="1600" b="1" dirty="0" smtClean="0"/>
            <a:t> L3 &amp; Transport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842F413-45EF-436E-AC4C-078DDFE69F0E}" type="presOf" srcId="{45D93FBE-F150-4C16-A381-FE8A280EDA18}" destId="{684C771B-7F2A-46D6-95B1-792B82DA62DE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D7D7AF3A-8E2B-466E-B69D-5AB2EAD60D46}" type="presOf" srcId="{671F1A3D-53FA-4A5C-B5E0-C9957DB3E776}" destId="{E977DE54-F94E-4F77-ADDF-8C3A9F7415DA}" srcOrd="0" destOrd="0" presId="urn:microsoft.com/office/officeart/2005/8/layout/vList2"/>
    <dgm:cxn modelId="{6E307037-F255-47EF-B042-AEA6654FE6BE}" type="presOf" srcId="{F7651912-46D8-4E8F-B035-7BF85FD54051}" destId="{F6E5F2BF-C1D1-4287-AB2D-145DE1611AD7}" srcOrd="0" destOrd="0" presId="urn:microsoft.com/office/officeart/2005/8/layout/vList2"/>
    <dgm:cxn modelId="{1ACA17CF-F461-4F66-88FB-BE4FBDD6481F}" type="presParOf" srcId="{F6E5F2BF-C1D1-4287-AB2D-145DE1611AD7}" destId="{E977DE54-F94E-4F77-ADDF-8C3A9F7415DA}" srcOrd="0" destOrd="0" presId="urn:microsoft.com/office/officeart/2005/8/layout/vList2"/>
    <dgm:cxn modelId="{23EFE847-86B0-4218-9452-084416E9AC40}" type="presParOf" srcId="{F6E5F2BF-C1D1-4287-AB2D-145DE1611AD7}" destId="{723448A5-E697-40A0-892F-D72CB0C91D64}" srcOrd="1" destOrd="0" presId="urn:microsoft.com/office/officeart/2005/8/layout/vList2"/>
    <dgm:cxn modelId="{8305535C-9134-4546-8903-1389F55717BB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smtClean="0"/>
            <a:t>Thinking about L2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5B5FA9D-42D3-472B-B47F-FA16E9A60DC5}" type="presOf" srcId="{F7651912-46D8-4E8F-B035-7BF85FD54051}" destId="{F6E5F2BF-C1D1-4287-AB2D-145DE1611AD7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5EB6A527-CFD3-4B2E-9205-9B2CC804AE39}" type="presOf" srcId="{671F1A3D-53FA-4A5C-B5E0-C9957DB3E776}" destId="{E977DE54-F94E-4F77-ADDF-8C3A9F7415DA}" srcOrd="0" destOrd="0" presId="urn:microsoft.com/office/officeart/2005/8/layout/vList2"/>
    <dgm:cxn modelId="{326E0423-87B3-4575-A79A-DAE3FD2F8E3C}" type="presOf" srcId="{45D93FBE-F150-4C16-A381-FE8A280EDA18}" destId="{684C771B-7F2A-46D6-95B1-792B82DA62DE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CBABB345-5BDB-4258-A5D7-71CF0DAED587}" type="presParOf" srcId="{F6E5F2BF-C1D1-4287-AB2D-145DE1611AD7}" destId="{E977DE54-F94E-4F77-ADDF-8C3A9F7415DA}" srcOrd="0" destOrd="0" presId="urn:microsoft.com/office/officeart/2005/8/layout/vList2"/>
    <dgm:cxn modelId="{08DC9258-396F-4A6C-AA28-C8F8ED4D449F}" type="presParOf" srcId="{F6E5F2BF-C1D1-4287-AB2D-145DE1611AD7}" destId="{723448A5-E697-40A0-892F-D72CB0C91D64}" srcOrd="1" destOrd="0" presId="urn:microsoft.com/office/officeart/2005/8/layout/vList2"/>
    <dgm:cxn modelId="{4C1BD687-0D42-4561-8413-036C2343D007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Thinking about L3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DDA0B501-1AF9-4F95-8826-07F6EF11AF20}" type="presOf" srcId="{671F1A3D-53FA-4A5C-B5E0-C9957DB3E776}" destId="{E977DE54-F94E-4F77-ADDF-8C3A9F7415DA}" srcOrd="0" destOrd="0" presId="urn:microsoft.com/office/officeart/2005/8/layout/vList2"/>
    <dgm:cxn modelId="{A081C1BE-C78A-4CFD-AC0E-F3FE8F8991A3}" type="presOf" srcId="{F7651912-46D8-4E8F-B035-7BF85FD54051}" destId="{F6E5F2BF-C1D1-4287-AB2D-145DE1611AD7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DC2E1109-7C38-483C-843D-50AC96939BA5}" type="presOf" srcId="{45D93FBE-F150-4C16-A381-FE8A280EDA18}" destId="{684C771B-7F2A-46D6-95B1-792B82DA62DE}" srcOrd="0" destOrd="0" presId="urn:microsoft.com/office/officeart/2005/8/layout/vList2"/>
    <dgm:cxn modelId="{33A1853A-1AC1-4BD9-B175-F78199A773B4}" type="presParOf" srcId="{F6E5F2BF-C1D1-4287-AB2D-145DE1611AD7}" destId="{E977DE54-F94E-4F77-ADDF-8C3A9F7415DA}" srcOrd="0" destOrd="0" presId="urn:microsoft.com/office/officeart/2005/8/layout/vList2"/>
    <dgm:cxn modelId="{C767FD5F-8389-43B5-A5BC-682C40172212}" type="presParOf" srcId="{F6E5F2BF-C1D1-4287-AB2D-145DE1611AD7}" destId="{723448A5-E697-40A0-892F-D72CB0C91D64}" srcOrd="1" destOrd="0" presId="urn:microsoft.com/office/officeart/2005/8/layout/vList2"/>
    <dgm:cxn modelId="{BCF58B4B-135E-4D02-B66D-E5D80D208A14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Old design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451289F4-5B60-4D0F-B4FE-537F9840CDA5}" type="presOf" srcId="{45D93FBE-F150-4C16-A381-FE8A280EDA18}" destId="{684C771B-7F2A-46D6-95B1-792B82DA62DE}" srcOrd="0" destOrd="0" presId="urn:microsoft.com/office/officeart/2005/8/layout/vList2"/>
    <dgm:cxn modelId="{20C19CA5-2F08-454B-ADF1-B4ACD3676C0A}" type="presOf" srcId="{671F1A3D-53FA-4A5C-B5E0-C9957DB3E776}" destId="{E977DE54-F94E-4F77-ADDF-8C3A9F7415DA}" srcOrd="0" destOrd="0" presId="urn:microsoft.com/office/officeart/2005/8/layout/vList2"/>
    <dgm:cxn modelId="{711FBEF6-5D17-415C-8C7C-E73D5B513DE3}" type="presOf" srcId="{F7651912-46D8-4E8F-B035-7BF85FD54051}" destId="{F6E5F2BF-C1D1-4287-AB2D-145DE1611AD7}" srcOrd="0" destOrd="0" presId="urn:microsoft.com/office/officeart/2005/8/layout/vList2"/>
    <dgm:cxn modelId="{D6601FEF-81E1-4035-9D51-778687759237}" type="presParOf" srcId="{F6E5F2BF-C1D1-4287-AB2D-145DE1611AD7}" destId="{E977DE54-F94E-4F77-ADDF-8C3A9F7415DA}" srcOrd="0" destOrd="0" presId="urn:microsoft.com/office/officeart/2005/8/layout/vList2"/>
    <dgm:cxn modelId="{B46BB68A-B51A-47F3-838E-8A6B9EB2E6D8}" type="presParOf" srcId="{F6E5F2BF-C1D1-4287-AB2D-145DE1611AD7}" destId="{723448A5-E697-40A0-892F-D72CB0C91D64}" srcOrd="1" destOrd="0" presId="urn:microsoft.com/office/officeart/2005/8/layout/vList2"/>
    <dgm:cxn modelId="{1ED9A9F3-76FD-497C-88B4-F3070910A06B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New design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A4C8AEC-8253-4314-8CB5-D25CEEEBC66B}" type="presOf" srcId="{45D93FBE-F150-4C16-A381-FE8A280EDA18}" destId="{684C771B-7F2A-46D6-95B1-792B82DA62DE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8BC057FC-D5EB-4EBA-8E3B-456225B5F6B1}" type="presOf" srcId="{671F1A3D-53FA-4A5C-B5E0-C9957DB3E776}" destId="{E977DE54-F94E-4F77-ADDF-8C3A9F7415DA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0D348402-DB5D-42CA-9C95-61F841B286CD}" type="presOf" srcId="{F7651912-46D8-4E8F-B035-7BF85FD54051}" destId="{F6E5F2BF-C1D1-4287-AB2D-145DE1611AD7}" srcOrd="0" destOrd="0" presId="urn:microsoft.com/office/officeart/2005/8/layout/vList2"/>
    <dgm:cxn modelId="{C9AF8DDB-80FD-4291-AA88-FC7D17E257BC}" type="presParOf" srcId="{F6E5F2BF-C1D1-4287-AB2D-145DE1611AD7}" destId="{E977DE54-F94E-4F77-ADDF-8C3A9F7415DA}" srcOrd="0" destOrd="0" presId="urn:microsoft.com/office/officeart/2005/8/layout/vList2"/>
    <dgm:cxn modelId="{95963C20-3E78-4E40-87DD-8FE73605A3FC}" type="presParOf" srcId="{F6E5F2BF-C1D1-4287-AB2D-145DE1611AD7}" destId="{723448A5-E697-40A0-892F-D72CB0C91D64}" srcOrd="1" destOrd="0" presId="urn:microsoft.com/office/officeart/2005/8/layout/vList2"/>
    <dgm:cxn modelId="{3595E2BB-8775-4196-B746-BC5EB502EBAC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Old Design </a:t>
          </a:r>
          <a:r>
            <a:rPr lang="en-US" sz="1600" b="1" dirty="0" err="1" smtClean="0"/>
            <a:t>vs</a:t>
          </a:r>
          <a:r>
            <a:rPr lang="en-US" sz="1600" b="1" dirty="0" smtClean="0"/>
            <a:t> New Design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1E88BDD-AAE9-48BB-AE36-79E8417D29BA}" type="presOf" srcId="{F7651912-46D8-4E8F-B035-7BF85FD54051}" destId="{F6E5F2BF-C1D1-4287-AB2D-145DE1611AD7}" srcOrd="0" destOrd="0" presId="urn:microsoft.com/office/officeart/2005/8/layout/vList2"/>
    <dgm:cxn modelId="{6BBF6610-133C-4736-B942-F111D54F7FA9}" type="presOf" srcId="{671F1A3D-53FA-4A5C-B5E0-C9957DB3E776}" destId="{E977DE54-F94E-4F77-ADDF-8C3A9F7415DA}" srcOrd="0" destOrd="0" presId="urn:microsoft.com/office/officeart/2005/8/layout/vList2"/>
    <dgm:cxn modelId="{7E6BEA1C-1C2C-47CB-A0CD-246CBE860A48}" type="presOf" srcId="{45D93FBE-F150-4C16-A381-FE8A280EDA18}" destId="{684C771B-7F2A-46D6-95B1-792B82DA62DE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6058CC6A-6984-400E-8861-99D3E17D303A}" type="presParOf" srcId="{F6E5F2BF-C1D1-4287-AB2D-145DE1611AD7}" destId="{E977DE54-F94E-4F77-ADDF-8C3A9F7415DA}" srcOrd="0" destOrd="0" presId="urn:microsoft.com/office/officeart/2005/8/layout/vList2"/>
    <dgm:cxn modelId="{1A106037-D583-4A79-A1BD-D3C0895C7AF3}" type="presParOf" srcId="{F6E5F2BF-C1D1-4287-AB2D-145DE1611AD7}" destId="{723448A5-E697-40A0-892F-D72CB0C91D64}" srcOrd="1" destOrd="0" presId="urn:microsoft.com/office/officeart/2005/8/layout/vList2"/>
    <dgm:cxn modelId="{D47854AD-B6C5-4470-80BB-CD8BAAE3929C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Access Network in 2013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C4DC6933-9602-4668-A4F6-DFA8A1F2FD4F}" type="presOf" srcId="{45D93FBE-F150-4C16-A381-FE8A280EDA18}" destId="{684C771B-7F2A-46D6-95B1-792B82DA62DE}" srcOrd="0" destOrd="0" presId="urn:microsoft.com/office/officeart/2005/8/layout/vList2"/>
    <dgm:cxn modelId="{7850C34D-6C87-48C3-AAF9-DA28B36062D6}" type="presOf" srcId="{671F1A3D-53FA-4A5C-B5E0-C9957DB3E776}" destId="{E977DE54-F94E-4F77-ADDF-8C3A9F7415DA}" srcOrd="0" destOrd="0" presId="urn:microsoft.com/office/officeart/2005/8/layout/vList2"/>
    <dgm:cxn modelId="{0FE6CC54-4F86-46F8-B557-6E9E28911C9C}" type="presOf" srcId="{F7651912-46D8-4E8F-B035-7BF85FD54051}" destId="{F6E5F2BF-C1D1-4287-AB2D-145DE1611AD7}" srcOrd="0" destOrd="0" presId="urn:microsoft.com/office/officeart/2005/8/layout/vList2"/>
    <dgm:cxn modelId="{77D87422-1CE1-4EF4-A7A5-4151702DF1BF}" type="presParOf" srcId="{F6E5F2BF-C1D1-4287-AB2D-145DE1611AD7}" destId="{E977DE54-F94E-4F77-ADDF-8C3A9F7415DA}" srcOrd="0" destOrd="0" presId="urn:microsoft.com/office/officeart/2005/8/layout/vList2"/>
    <dgm:cxn modelId="{BF738336-A122-4936-A3C1-0F35CD6F8AFC}" type="presParOf" srcId="{F6E5F2BF-C1D1-4287-AB2D-145DE1611AD7}" destId="{723448A5-E697-40A0-892F-D72CB0C91D64}" srcOrd="1" destOrd="0" presId="urn:microsoft.com/office/officeart/2005/8/layout/vList2"/>
    <dgm:cxn modelId="{6A104341-69AC-4C7E-AF29-A67F6F66B938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Low Level Design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043C30E-5BA3-40AC-8D12-B9C20531261E}" type="presOf" srcId="{F7651912-46D8-4E8F-B035-7BF85FD54051}" destId="{F6E5F2BF-C1D1-4287-AB2D-145DE1611AD7}" srcOrd="0" destOrd="0" presId="urn:microsoft.com/office/officeart/2005/8/layout/vList2"/>
    <dgm:cxn modelId="{56D52496-F528-45AE-ADE6-94287142F078}" type="presOf" srcId="{45D93FBE-F150-4C16-A381-FE8A280EDA18}" destId="{684C771B-7F2A-46D6-95B1-792B82DA62DE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6354AFF8-6C4B-4EA2-A2FD-D111E708A925}" type="presOf" srcId="{671F1A3D-53FA-4A5C-B5E0-C9957DB3E776}" destId="{E977DE54-F94E-4F77-ADDF-8C3A9F7415DA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5328568C-4473-4476-8B61-ACE0D9B2317E}" type="presParOf" srcId="{F6E5F2BF-C1D1-4287-AB2D-145DE1611AD7}" destId="{E977DE54-F94E-4F77-ADDF-8C3A9F7415DA}" srcOrd="0" destOrd="0" presId="urn:microsoft.com/office/officeart/2005/8/layout/vList2"/>
    <dgm:cxn modelId="{81E2B43C-992A-4140-9999-0DCD19B5AFCA}" type="presParOf" srcId="{F6E5F2BF-C1D1-4287-AB2D-145DE1611AD7}" destId="{723448A5-E697-40A0-892F-D72CB0C91D64}" srcOrd="1" destOrd="0" presId="urn:microsoft.com/office/officeart/2005/8/layout/vList2"/>
    <dgm:cxn modelId="{2AB2D2D6-49DE-4D2D-A97B-40C3816257AB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IGP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D537B40-390C-49B8-80A8-45D5AA0BAB0F}" type="presOf" srcId="{671F1A3D-53FA-4A5C-B5E0-C9957DB3E776}" destId="{E977DE54-F94E-4F77-ADDF-8C3A9F7415DA}" srcOrd="0" destOrd="0" presId="urn:microsoft.com/office/officeart/2005/8/layout/vList2"/>
    <dgm:cxn modelId="{025CFC00-9CD0-4C84-9BAB-5094C242DB64}" type="presOf" srcId="{F7651912-46D8-4E8F-B035-7BF85FD54051}" destId="{F6E5F2BF-C1D1-4287-AB2D-145DE1611AD7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A8A8D771-3A90-493F-8C6E-7255DBA31930}" type="presOf" srcId="{45D93FBE-F150-4C16-A381-FE8A280EDA18}" destId="{684C771B-7F2A-46D6-95B1-792B82DA62DE}" srcOrd="0" destOrd="0" presId="urn:microsoft.com/office/officeart/2005/8/layout/vList2"/>
    <dgm:cxn modelId="{98ED760F-B96D-4D69-8713-9A7157C5CF5A}" type="presParOf" srcId="{F6E5F2BF-C1D1-4287-AB2D-145DE1611AD7}" destId="{E977DE54-F94E-4F77-ADDF-8C3A9F7415DA}" srcOrd="0" destOrd="0" presId="urn:microsoft.com/office/officeart/2005/8/layout/vList2"/>
    <dgm:cxn modelId="{B18A3DC4-E939-4A45-9865-53CB03CD2FAE}" type="presParOf" srcId="{F6E5F2BF-C1D1-4287-AB2D-145DE1611AD7}" destId="{723448A5-E697-40A0-892F-D72CB0C91D64}" srcOrd="1" destOrd="0" presId="urn:microsoft.com/office/officeart/2005/8/layout/vList2"/>
    <dgm:cxn modelId="{A7DFAA02-942A-41BB-B5FA-295C07A47E03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Terminology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DFC3998D-A828-47A7-8890-4A7379E5EBCA}" type="presOf" srcId="{F7651912-46D8-4E8F-B035-7BF85FD54051}" destId="{F6E5F2BF-C1D1-4287-AB2D-145DE1611AD7}" srcOrd="0" destOrd="0" presId="urn:microsoft.com/office/officeart/2005/8/layout/vList2"/>
    <dgm:cxn modelId="{2F442CA2-6861-4475-B7E1-56F0681ABEF1}" type="presOf" srcId="{671F1A3D-53FA-4A5C-B5E0-C9957DB3E776}" destId="{E977DE54-F94E-4F77-ADDF-8C3A9F7415DA}" srcOrd="0" destOrd="0" presId="urn:microsoft.com/office/officeart/2005/8/layout/vList2"/>
    <dgm:cxn modelId="{84018AEB-259F-4130-87A4-BCEF9D3D0636}" type="presOf" srcId="{45D93FBE-F150-4C16-A381-FE8A280EDA18}" destId="{684C771B-7F2A-46D6-95B1-792B82DA62DE}" srcOrd="0" destOrd="0" presId="urn:microsoft.com/office/officeart/2005/8/layout/vList2"/>
    <dgm:cxn modelId="{258F21D3-9A13-456F-B7A0-9BE7111F9604}" type="presParOf" srcId="{F6E5F2BF-C1D1-4287-AB2D-145DE1611AD7}" destId="{E977DE54-F94E-4F77-ADDF-8C3A9F7415DA}" srcOrd="0" destOrd="0" presId="urn:microsoft.com/office/officeart/2005/8/layout/vList2"/>
    <dgm:cxn modelId="{A75FBD53-AAC9-429E-ADA2-BECFACC14196}" type="presParOf" srcId="{F6E5F2BF-C1D1-4287-AB2D-145DE1611AD7}" destId="{723448A5-E697-40A0-892F-D72CB0C91D64}" srcOrd="1" destOrd="0" presId="urn:microsoft.com/office/officeart/2005/8/layout/vList2"/>
    <dgm:cxn modelId="{12A37D51-C346-43DC-AC41-1D54618B4E9A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Pseudowires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9828BE57-BF54-4080-B56F-FF716001186F}" type="presOf" srcId="{45D93FBE-F150-4C16-A381-FE8A280EDA18}" destId="{684C771B-7F2A-46D6-95B1-792B82DA62DE}" srcOrd="0" destOrd="0" presId="urn:microsoft.com/office/officeart/2005/8/layout/vList2"/>
    <dgm:cxn modelId="{F053B227-AB93-4E45-A0C0-00F11393A7C9}" type="presOf" srcId="{671F1A3D-53FA-4A5C-B5E0-C9957DB3E776}" destId="{E977DE54-F94E-4F77-ADDF-8C3A9F7415DA}" srcOrd="0" destOrd="0" presId="urn:microsoft.com/office/officeart/2005/8/layout/vList2"/>
    <dgm:cxn modelId="{3707D63D-2ED9-4C72-A935-63095533BE71}" type="presOf" srcId="{F7651912-46D8-4E8F-B035-7BF85FD54051}" destId="{F6E5F2BF-C1D1-4287-AB2D-145DE1611AD7}" srcOrd="0" destOrd="0" presId="urn:microsoft.com/office/officeart/2005/8/layout/vList2"/>
    <dgm:cxn modelId="{C82CFB68-C765-48C2-B746-FC38C8542DD2}" type="presParOf" srcId="{F6E5F2BF-C1D1-4287-AB2D-145DE1611AD7}" destId="{E977DE54-F94E-4F77-ADDF-8C3A9F7415DA}" srcOrd="0" destOrd="0" presId="urn:microsoft.com/office/officeart/2005/8/layout/vList2"/>
    <dgm:cxn modelId="{9565B1D4-A0E8-4F9C-A5DF-F1B071ECDFAD}" type="presParOf" srcId="{F6E5F2BF-C1D1-4287-AB2D-145DE1611AD7}" destId="{723448A5-E697-40A0-892F-D72CB0C91D64}" srcOrd="1" destOrd="0" presId="urn:microsoft.com/office/officeart/2005/8/layout/vList2"/>
    <dgm:cxn modelId="{DD0CAF45-4913-41EF-AF0D-D5DBCD701BAE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Management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632206A-9D42-4D2E-8BAD-F0C0A82B8977}" type="presOf" srcId="{F7651912-46D8-4E8F-B035-7BF85FD54051}" destId="{F6E5F2BF-C1D1-4287-AB2D-145DE1611AD7}" srcOrd="0" destOrd="0" presId="urn:microsoft.com/office/officeart/2005/8/layout/vList2"/>
    <dgm:cxn modelId="{2BA4E69C-6CEB-420D-B35B-027DF120E1FB}" type="presOf" srcId="{671F1A3D-53FA-4A5C-B5E0-C9957DB3E776}" destId="{E977DE54-F94E-4F77-ADDF-8C3A9F7415DA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D9A51751-9DD6-48B5-9BCF-1C170931F1D5}" type="presOf" srcId="{45D93FBE-F150-4C16-A381-FE8A280EDA18}" destId="{684C771B-7F2A-46D6-95B1-792B82DA62DE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B4868A6C-1D83-48FB-B2B1-B6B38FEF51A6}" type="presParOf" srcId="{F6E5F2BF-C1D1-4287-AB2D-145DE1611AD7}" destId="{E977DE54-F94E-4F77-ADDF-8C3A9F7415DA}" srcOrd="0" destOrd="0" presId="urn:microsoft.com/office/officeart/2005/8/layout/vList2"/>
    <dgm:cxn modelId="{19F490A3-95C7-4F7F-8B5D-7C38E5D1E65B}" type="presParOf" srcId="{F6E5F2BF-C1D1-4287-AB2D-145DE1611AD7}" destId="{723448A5-E697-40A0-892F-D72CB0C91D64}" srcOrd="1" destOrd="0" presId="urn:microsoft.com/office/officeart/2005/8/layout/vList2"/>
    <dgm:cxn modelId="{5AF8E48E-76B0-49D6-85C2-C090A80F3D5C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F64BB68-7AEC-4C08-80B7-A9CC9F1E796C}" type="doc">
      <dgm:prSet loTypeId="urn:microsoft.com/office/officeart/2005/8/layout/h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EDD378D1-7A69-414F-9FC9-7FE53DB8E260}">
      <dgm:prSet phldrT="[Text]" custT="1"/>
      <dgm:spPr/>
      <dgm:t>
        <a:bodyPr/>
        <a:lstStyle/>
        <a:p>
          <a:r>
            <a:rPr lang="en-US" sz="1800" dirty="0" smtClean="0"/>
            <a:t>FAT-PW</a:t>
          </a:r>
          <a:endParaRPr lang="el-GR" sz="1800" dirty="0"/>
        </a:p>
      </dgm:t>
    </dgm:pt>
    <dgm:pt modelId="{25DB4CC3-294A-4E89-AB84-A12975D01263}" type="parTrans" cxnId="{EF4A4AEF-D3B0-49B3-952A-09913BB90EC5}">
      <dgm:prSet/>
      <dgm:spPr/>
      <dgm:t>
        <a:bodyPr/>
        <a:lstStyle/>
        <a:p>
          <a:endParaRPr lang="el-GR" sz="900"/>
        </a:p>
      </dgm:t>
    </dgm:pt>
    <dgm:pt modelId="{B11ADDFF-3E97-4851-980D-24A8175B8002}" type="sibTrans" cxnId="{EF4A4AEF-D3B0-49B3-952A-09913BB90EC5}">
      <dgm:prSet/>
      <dgm:spPr/>
      <dgm:t>
        <a:bodyPr/>
        <a:lstStyle/>
        <a:p>
          <a:endParaRPr lang="el-GR" sz="900"/>
        </a:p>
      </dgm:t>
    </dgm:pt>
    <dgm:pt modelId="{43B65CF9-67D2-45B7-83F1-76E8ADB8CA8C}">
      <dgm:prSet phldrT="[Text]" custT="1"/>
      <dgm:spPr/>
      <dgm:t>
        <a:bodyPr/>
        <a:lstStyle/>
        <a:p>
          <a:r>
            <a:rPr lang="en-US" sz="1800" dirty="0" smtClean="0"/>
            <a:t>Interface Parameter FL Sub-TLV in LDP</a:t>
          </a:r>
          <a:endParaRPr lang="el-GR" sz="1800" dirty="0"/>
        </a:p>
      </dgm:t>
    </dgm:pt>
    <dgm:pt modelId="{2767A065-9C5E-4BF7-ADFF-A09DFCA60276}" type="parTrans" cxnId="{35FEEFC0-918D-4B5E-BDE3-D6863A275FED}">
      <dgm:prSet/>
      <dgm:spPr/>
      <dgm:t>
        <a:bodyPr/>
        <a:lstStyle/>
        <a:p>
          <a:endParaRPr lang="el-GR" sz="900"/>
        </a:p>
      </dgm:t>
    </dgm:pt>
    <dgm:pt modelId="{5312FF2B-52FD-4315-8993-E3CC1B656C83}" type="sibTrans" cxnId="{35FEEFC0-918D-4B5E-BDE3-D6863A275FED}">
      <dgm:prSet/>
      <dgm:spPr/>
      <dgm:t>
        <a:bodyPr/>
        <a:lstStyle/>
        <a:p>
          <a:endParaRPr lang="el-GR" sz="900"/>
        </a:p>
      </dgm:t>
    </dgm:pt>
    <dgm:pt modelId="{B0749FF4-54E8-4749-837C-4B500A4B9E25}">
      <dgm:prSet phldrT="[Text]" custT="1"/>
      <dgm:spPr/>
      <dgm:t>
        <a:bodyPr/>
        <a:lstStyle/>
        <a:p>
          <a:r>
            <a:rPr lang="en-US" sz="1800" dirty="0" smtClean="0"/>
            <a:t>Directly between ingress &amp; egress PEs</a:t>
          </a:r>
          <a:endParaRPr lang="el-GR" sz="1800" dirty="0"/>
        </a:p>
      </dgm:t>
    </dgm:pt>
    <dgm:pt modelId="{0B33D634-A535-40DA-A50F-4450BA5C282D}" type="parTrans" cxnId="{81887A6D-3E9D-4C00-B215-AA39C2BF0D09}">
      <dgm:prSet/>
      <dgm:spPr/>
      <dgm:t>
        <a:bodyPr/>
        <a:lstStyle/>
        <a:p>
          <a:endParaRPr lang="el-GR" sz="900"/>
        </a:p>
      </dgm:t>
    </dgm:pt>
    <dgm:pt modelId="{E70435BB-6CE3-49B6-A98A-93782AE55C93}" type="sibTrans" cxnId="{81887A6D-3E9D-4C00-B215-AA39C2BF0D09}">
      <dgm:prSet/>
      <dgm:spPr/>
      <dgm:t>
        <a:bodyPr/>
        <a:lstStyle/>
        <a:p>
          <a:endParaRPr lang="el-GR" sz="900"/>
        </a:p>
      </dgm:t>
    </dgm:pt>
    <dgm:pt modelId="{EC0008D0-34F1-428A-8BCA-DC2A71B92229}">
      <dgm:prSet phldrT="[Text]" custT="1"/>
      <dgm:spPr/>
      <dgm:t>
        <a:bodyPr/>
        <a:lstStyle/>
        <a:p>
          <a:r>
            <a:rPr lang="en-US" sz="1800" dirty="0" smtClean="0"/>
            <a:t>Entropy Labels</a:t>
          </a:r>
          <a:endParaRPr lang="el-GR" sz="1800" dirty="0"/>
        </a:p>
      </dgm:t>
    </dgm:pt>
    <dgm:pt modelId="{90386028-257D-435C-9D97-990FC9102613}" type="parTrans" cxnId="{3B090FD0-007E-40D2-A691-F6313F1D1AB1}">
      <dgm:prSet/>
      <dgm:spPr/>
      <dgm:t>
        <a:bodyPr/>
        <a:lstStyle/>
        <a:p>
          <a:endParaRPr lang="el-GR" sz="900"/>
        </a:p>
      </dgm:t>
    </dgm:pt>
    <dgm:pt modelId="{B57B8971-F42A-4A4F-A09B-B6C73369411D}" type="sibTrans" cxnId="{3B090FD0-007E-40D2-A691-F6313F1D1AB1}">
      <dgm:prSet/>
      <dgm:spPr/>
      <dgm:t>
        <a:bodyPr/>
        <a:lstStyle/>
        <a:p>
          <a:endParaRPr lang="el-GR" sz="900"/>
        </a:p>
      </dgm:t>
    </dgm:pt>
    <dgm:pt modelId="{2CB64421-5E23-4465-B22D-EB9AB0774726}">
      <dgm:prSet phldrT="[Text]" custT="1"/>
      <dgm:spPr/>
      <dgm:t>
        <a:bodyPr/>
        <a:lstStyle/>
        <a:p>
          <a:r>
            <a:rPr lang="en-US" sz="1800" dirty="0" smtClean="0"/>
            <a:t>From egress LSR to ingress LSR</a:t>
          </a:r>
          <a:endParaRPr lang="el-GR" sz="1800" dirty="0"/>
        </a:p>
      </dgm:t>
    </dgm:pt>
    <dgm:pt modelId="{2686831E-4625-4D85-976E-F637C7677D63}" type="parTrans" cxnId="{A341F88E-A906-4297-8E39-9297DCCFA810}">
      <dgm:prSet/>
      <dgm:spPr/>
      <dgm:t>
        <a:bodyPr/>
        <a:lstStyle/>
        <a:p>
          <a:endParaRPr lang="el-GR" sz="900"/>
        </a:p>
      </dgm:t>
    </dgm:pt>
    <dgm:pt modelId="{5B5E377E-146B-418B-8509-C45830F88126}" type="sibTrans" cxnId="{A341F88E-A906-4297-8E39-9297DCCFA810}">
      <dgm:prSet/>
      <dgm:spPr/>
      <dgm:t>
        <a:bodyPr/>
        <a:lstStyle/>
        <a:p>
          <a:endParaRPr lang="el-GR" sz="900"/>
        </a:p>
      </dgm:t>
    </dgm:pt>
    <dgm:pt modelId="{45A057B3-D3C5-47DF-907F-94F1078F1D11}">
      <dgm:prSet phldrT="[Text]" custT="1"/>
      <dgm:spPr/>
      <dgm:t>
        <a:bodyPr/>
        <a:lstStyle/>
        <a:p>
          <a:r>
            <a:rPr lang="en-US" sz="1800" dirty="0" smtClean="0"/>
            <a:t>1 label (flow label)</a:t>
          </a:r>
          <a:endParaRPr lang="el-GR" sz="1800" dirty="0"/>
        </a:p>
      </dgm:t>
    </dgm:pt>
    <dgm:pt modelId="{CB88BC72-83E3-4F0C-988D-397EE4EC3CA9}" type="parTrans" cxnId="{886B54E3-9DB7-4FB1-A743-3E99B1EE4DAC}">
      <dgm:prSet/>
      <dgm:spPr/>
      <dgm:t>
        <a:bodyPr/>
        <a:lstStyle/>
        <a:p>
          <a:endParaRPr lang="el-GR" sz="1400"/>
        </a:p>
      </dgm:t>
    </dgm:pt>
    <dgm:pt modelId="{A81B8A63-BAFA-4820-8AD4-D35C5E7D150E}" type="sibTrans" cxnId="{886B54E3-9DB7-4FB1-A743-3E99B1EE4DAC}">
      <dgm:prSet/>
      <dgm:spPr/>
      <dgm:t>
        <a:bodyPr/>
        <a:lstStyle/>
        <a:p>
          <a:endParaRPr lang="el-GR" sz="1400"/>
        </a:p>
      </dgm:t>
    </dgm:pt>
    <dgm:pt modelId="{D791BB20-06C5-48FF-9231-AAFEC746A0FE}">
      <dgm:prSet phldrT="[Text]" custT="1"/>
      <dgm:spPr/>
      <dgm:t>
        <a:bodyPr/>
        <a:lstStyle/>
        <a:p>
          <a:r>
            <a:rPr lang="en-US" sz="1800" dirty="0" smtClean="0"/>
            <a:t>2 labels (ELI, entropy label)</a:t>
          </a:r>
          <a:endParaRPr lang="el-GR" sz="1800" dirty="0"/>
        </a:p>
      </dgm:t>
    </dgm:pt>
    <dgm:pt modelId="{E78A0977-71B6-4BEB-B707-54CA7515D8BB}" type="parTrans" cxnId="{1E37E82E-12D4-4E7A-8FB5-E1429BCEF7BD}">
      <dgm:prSet/>
      <dgm:spPr/>
      <dgm:t>
        <a:bodyPr/>
        <a:lstStyle/>
        <a:p>
          <a:endParaRPr lang="el-GR" sz="1400"/>
        </a:p>
      </dgm:t>
    </dgm:pt>
    <dgm:pt modelId="{E3687DC9-AE28-4C07-B109-3429D3B9E52E}" type="sibTrans" cxnId="{1E37E82E-12D4-4E7A-8FB5-E1429BCEF7BD}">
      <dgm:prSet/>
      <dgm:spPr/>
      <dgm:t>
        <a:bodyPr/>
        <a:lstStyle/>
        <a:p>
          <a:endParaRPr lang="el-GR" sz="1400"/>
        </a:p>
      </dgm:t>
    </dgm:pt>
    <dgm:pt modelId="{83D0DC0A-2597-41B7-864F-115A78AB0972}">
      <dgm:prSet phldrT="[Text]" custT="1"/>
      <dgm:spPr/>
      <dgm:t>
        <a:bodyPr/>
        <a:lstStyle/>
        <a:p>
          <a:r>
            <a:rPr lang="en-US" sz="1800" smtClean="0"/>
            <a:t>Mapping ELC TLV in LDP</a:t>
          </a:r>
          <a:endParaRPr lang="el-GR" sz="1800" dirty="0"/>
        </a:p>
      </dgm:t>
    </dgm:pt>
    <dgm:pt modelId="{7D656794-478B-4F32-830B-F2E75CDC494F}" type="parTrans" cxnId="{356D08DF-E42F-4AEB-B508-F33C8B881636}">
      <dgm:prSet/>
      <dgm:spPr/>
    </dgm:pt>
    <dgm:pt modelId="{1C0284F0-0DB4-4A8F-BF43-1EAAC57E9F5C}" type="sibTrans" cxnId="{356D08DF-E42F-4AEB-B508-F33C8B881636}">
      <dgm:prSet/>
      <dgm:spPr/>
    </dgm:pt>
    <dgm:pt modelId="{9449C864-700D-4960-BC78-3C827D19B15F}" type="pres">
      <dgm:prSet presAssocID="{DF64BB68-7AEC-4C08-80B7-A9CC9F1E796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167AE32E-8415-4F45-9C6F-5CC1ED3D799D}" type="pres">
      <dgm:prSet presAssocID="{EDD378D1-7A69-414F-9FC9-7FE53DB8E260}" presName="compositeNode" presStyleCnt="0">
        <dgm:presLayoutVars>
          <dgm:bulletEnabled val="1"/>
        </dgm:presLayoutVars>
      </dgm:prSet>
      <dgm:spPr/>
    </dgm:pt>
    <dgm:pt modelId="{107B229A-595B-4CBA-BC81-E17AAA6460D0}" type="pres">
      <dgm:prSet presAssocID="{EDD378D1-7A69-414F-9FC9-7FE53DB8E260}" presName="image" presStyleLbl="fgImgPlace1" presStyleIdx="0" presStyleCnt="2"/>
      <dgm:spPr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E9D4D5A9-F4A1-4117-BCD5-D0EE0686DBA5}" type="pres">
      <dgm:prSet presAssocID="{EDD378D1-7A69-414F-9FC9-7FE53DB8E26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6AF115-C590-41DD-986E-CA2B6C4CEEE0}" type="pres">
      <dgm:prSet presAssocID="{EDD378D1-7A69-414F-9FC9-7FE53DB8E260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AF72BB1-4CEE-4AFF-A097-9441C6610CE4}" type="pres">
      <dgm:prSet presAssocID="{B11ADDFF-3E97-4851-980D-24A8175B8002}" presName="sibTrans" presStyleCnt="0"/>
      <dgm:spPr/>
    </dgm:pt>
    <dgm:pt modelId="{EE06F08D-D17E-440E-8DCF-4B4AA6703791}" type="pres">
      <dgm:prSet presAssocID="{EC0008D0-34F1-428A-8BCA-DC2A71B92229}" presName="compositeNode" presStyleCnt="0">
        <dgm:presLayoutVars>
          <dgm:bulletEnabled val="1"/>
        </dgm:presLayoutVars>
      </dgm:prSet>
      <dgm:spPr/>
    </dgm:pt>
    <dgm:pt modelId="{8C86023A-5566-4F2F-8C87-731E31DCC1B4}" type="pres">
      <dgm:prSet presAssocID="{EC0008D0-34F1-428A-8BCA-DC2A71B92229}" presName="image" presStyleLbl="fgImgPlace1" presStyleIdx="1" presStyleCnt="2"/>
      <dgm:spPr>
        <a:blipFill rotWithShape="0">
          <a:blip xmlns:r="http://schemas.openxmlformats.org/officeDocument/2006/relationships"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11CE3987-6A7D-4576-A657-A3E9A7D9E260}" type="pres">
      <dgm:prSet presAssocID="{EC0008D0-34F1-428A-8BCA-DC2A71B92229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0CA2B0-3144-4E75-AF02-79C790D3A4EB}" type="pres">
      <dgm:prSet presAssocID="{EC0008D0-34F1-428A-8BCA-DC2A71B92229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E37E82E-12D4-4E7A-8FB5-E1429BCEF7BD}" srcId="{EC0008D0-34F1-428A-8BCA-DC2A71B92229}" destId="{D791BB20-06C5-48FF-9231-AAFEC746A0FE}" srcOrd="2" destOrd="0" parTransId="{E78A0977-71B6-4BEB-B707-54CA7515D8BB}" sibTransId="{E3687DC9-AE28-4C07-B109-3429D3B9E52E}"/>
    <dgm:cxn modelId="{0F8BD322-B053-469F-87C2-4746D5E03F01}" type="presOf" srcId="{D791BB20-06C5-48FF-9231-AAFEC746A0FE}" destId="{11CE3987-6A7D-4576-A657-A3E9A7D9E260}" srcOrd="0" destOrd="2" presId="urn:microsoft.com/office/officeart/2005/8/layout/hList2"/>
    <dgm:cxn modelId="{58838EB8-79E5-4483-89D0-6FC337687BD7}" type="presOf" srcId="{83D0DC0A-2597-41B7-864F-115A78AB0972}" destId="{11CE3987-6A7D-4576-A657-A3E9A7D9E260}" srcOrd="0" destOrd="0" presId="urn:microsoft.com/office/officeart/2005/8/layout/hList2"/>
    <dgm:cxn modelId="{35FEEFC0-918D-4B5E-BDE3-D6863A275FED}" srcId="{EDD378D1-7A69-414F-9FC9-7FE53DB8E260}" destId="{43B65CF9-67D2-45B7-83F1-76E8ADB8CA8C}" srcOrd="0" destOrd="0" parTransId="{2767A065-9C5E-4BF7-ADFF-A09DFCA60276}" sibTransId="{5312FF2B-52FD-4315-8993-E3CC1B656C83}"/>
    <dgm:cxn modelId="{0C4B0294-E684-4A9D-BD4A-159FCC55430A}" type="presOf" srcId="{2CB64421-5E23-4465-B22D-EB9AB0774726}" destId="{11CE3987-6A7D-4576-A657-A3E9A7D9E260}" srcOrd="0" destOrd="1" presId="urn:microsoft.com/office/officeart/2005/8/layout/hList2"/>
    <dgm:cxn modelId="{A4CA2109-13AD-4136-B5CB-4DB193130D9E}" type="presOf" srcId="{EDD378D1-7A69-414F-9FC9-7FE53DB8E260}" destId="{156AF115-C590-41DD-986E-CA2B6C4CEEE0}" srcOrd="0" destOrd="0" presId="urn:microsoft.com/office/officeart/2005/8/layout/hList2"/>
    <dgm:cxn modelId="{A341F88E-A906-4297-8E39-9297DCCFA810}" srcId="{EC0008D0-34F1-428A-8BCA-DC2A71B92229}" destId="{2CB64421-5E23-4465-B22D-EB9AB0774726}" srcOrd="1" destOrd="0" parTransId="{2686831E-4625-4D85-976E-F637C7677D63}" sibTransId="{5B5E377E-146B-418B-8509-C45830F88126}"/>
    <dgm:cxn modelId="{81887A6D-3E9D-4C00-B215-AA39C2BF0D09}" srcId="{EDD378D1-7A69-414F-9FC9-7FE53DB8E260}" destId="{B0749FF4-54E8-4749-837C-4B500A4B9E25}" srcOrd="1" destOrd="0" parTransId="{0B33D634-A535-40DA-A50F-4450BA5C282D}" sibTransId="{E70435BB-6CE3-49B6-A98A-93782AE55C93}"/>
    <dgm:cxn modelId="{886B54E3-9DB7-4FB1-A743-3E99B1EE4DAC}" srcId="{EDD378D1-7A69-414F-9FC9-7FE53DB8E260}" destId="{45A057B3-D3C5-47DF-907F-94F1078F1D11}" srcOrd="2" destOrd="0" parTransId="{CB88BC72-83E3-4F0C-988D-397EE4EC3CA9}" sibTransId="{A81B8A63-BAFA-4820-8AD4-D35C5E7D150E}"/>
    <dgm:cxn modelId="{8B8A67CC-256B-47ED-9FBA-FAF4936B0226}" type="presOf" srcId="{45A057B3-D3C5-47DF-907F-94F1078F1D11}" destId="{E9D4D5A9-F4A1-4117-BCD5-D0EE0686DBA5}" srcOrd="0" destOrd="2" presId="urn:microsoft.com/office/officeart/2005/8/layout/hList2"/>
    <dgm:cxn modelId="{EF4A4AEF-D3B0-49B3-952A-09913BB90EC5}" srcId="{DF64BB68-7AEC-4C08-80B7-A9CC9F1E796C}" destId="{EDD378D1-7A69-414F-9FC9-7FE53DB8E260}" srcOrd="0" destOrd="0" parTransId="{25DB4CC3-294A-4E89-AB84-A12975D01263}" sibTransId="{B11ADDFF-3E97-4851-980D-24A8175B8002}"/>
    <dgm:cxn modelId="{527D0820-A10A-4A87-84B0-BF8D6E910438}" type="presOf" srcId="{DF64BB68-7AEC-4C08-80B7-A9CC9F1E796C}" destId="{9449C864-700D-4960-BC78-3C827D19B15F}" srcOrd="0" destOrd="0" presId="urn:microsoft.com/office/officeart/2005/8/layout/hList2"/>
    <dgm:cxn modelId="{356D08DF-E42F-4AEB-B508-F33C8B881636}" srcId="{EC0008D0-34F1-428A-8BCA-DC2A71B92229}" destId="{83D0DC0A-2597-41B7-864F-115A78AB0972}" srcOrd="0" destOrd="0" parTransId="{7D656794-478B-4F32-830B-F2E75CDC494F}" sibTransId="{1C0284F0-0DB4-4A8F-BF43-1EAAC57E9F5C}"/>
    <dgm:cxn modelId="{3293E43E-92A8-4898-9D34-29E49EBF029D}" type="presOf" srcId="{EC0008D0-34F1-428A-8BCA-DC2A71B92229}" destId="{030CA2B0-3144-4E75-AF02-79C790D3A4EB}" srcOrd="0" destOrd="0" presId="urn:microsoft.com/office/officeart/2005/8/layout/hList2"/>
    <dgm:cxn modelId="{3B090FD0-007E-40D2-A691-F6313F1D1AB1}" srcId="{DF64BB68-7AEC-4C08-80B7-A9CC9F1E796C}" destId="{EC0008D0-34F1-428A-8BCA-DC2A71B92229}" srcOrd="1" destOrd="0" parTransId="{90386028-257D-435C-9D97-990FC9102613}" sibTransId="{B57B8971-F42A-4A4F-A09B-B6C73369411D}"/>
    <dgm:cxn modelId="{E22BBB35-D15D-4ABF-A006-85B9247D5327}" type="presOf" srcId="{B0749FF4-54E8-4749-837C-4B500A4B9E25}" destId="{E9D4D5A9-F4A1-4117-BCD5-D0EE0686DBA5}" srcOrd="0" destOrd="1" presId="urn:microsoft.com/office/officeart/2005/8/layout/hList2"/>
    <dgm:cxn modelId="{0EC49AF6-CE1A-4AFA-A5C4-E37EC778D7A7}" type="presOf" srcId="{43B65CF9-67D2-45B7-83F1-76E8ADB8CA8C}" destId="{E9D4D5A9-F4A1-4117-BCD5-D0EE0686DBA5}" srcOrd="0" destOrd="0" presId="urn:microsoft.com/office/officeart/2005/8/layout/hList2"/>
    <dgm:cxn modelId="{91D465FB-D057-428D-B98C-DF689958EEE2}" type="presParOf" srcId="{9449C864-700D-4960-BC78-3C827D19B15F}" destId="{167AE32E-8415-4F45-9C6F-5CC1ED3D799D}" srcOrd="0" destOrd="0" presId="urn:microsoft.com/office/officeart/2005/8/layout/hList2"/>
    <dgm:cxn modelId="{58B23EB1-ABF1-41E7-9FA7-9929334FCB4E}" type="presParOf" srcId="{167AE32E-8415-4F45-9C6F-5CC1ED3D799D}" destId="{107B229A-595B-4CBA-BC81-E17AAA6460D0}" srcOrd="0" destOrd="0" presId="urn:microsoft.com/office/officeart/2005/8/layout/hList2"/>
    <dgm:cxn modelId="{6EBBE4B0-8761-4EE7-82A8-0E480A849399}" type="presParOf" srcId="{167AE32E-8415-4F45-9C6F-5CC1ED3D799D}" destId="{E9D4D5A9-F4A1-4117-BCD5-D0EE0686DBA5}" srcOrd="1" destOrd="0" presId="urn:microsoft.com/office/officeart/2005/8/layout/hList2"/>
    <dgm:cxn modelId="{8CC753EA-507A-43F3-99F6-5ED480D151BD}" type="presParOf" srcId="{167AE32E-8415-4F45-9C6F-5CC1ED3D799D}" destId="{156AF115-C590-41DD-986E-CA2B6C4CEEE0}" srcOrd="2" destOrd="0" presId="urn:microsoft.com/office/officeart/2005/8/layout/hList2"/>
    <dgm:cxn modelId="{A366D419-4EBF-42EF-AC9F-4D4C6FA4B0FA}" type="presParOf" srcId="{9449C864-700D-4960-BC78-3C827D19B15F}" destId="{2AF72BB1-4CEE-4AFF-A097-9441C6610CE4}" srcOrd="1" destOrd="0" presId="urn:microsoft.com/office/officeart/2005/8/layout/hList2"/>
    <dgm:cxn modelId="{FDBD513F-9655-40E6-90DA-D14E60987EDC}" type="presParOf" srcId="{9449C864-700D-4960-BC78-3C827D19B15F}" destId="{EE06F08D-D17E-440E-8DCF-4B4AA6703791}" srcOrd="2" destOrd="0" presId="urn:microsoft.com/office/officeart/2005/8/layout/hList2"/>
    <dgm:cxn modelId="{7D2B01D7-B0E8-48D8-ACBA-EB63F2493776}" type="presParOf" srcId="{EE06F08D-D17E-440E-8DCF-4B4AA6703791}" destId="{8C86023A-5566-4F2F-8C87-731E31DCC1B4}" srcOrd="0" destOrd="0" presId="urn:microsoft.com/office/officeart/2005/8/layout/hList2"/>
    <dgm:cxn modelId="{7CE3DDB8-C70D-4740-9273-E3CB75299C23}" type="presParOf" srcId="{EE06F08D-D17E-440E-8DCF-4B4AA6703791}" destId="{11CE3987-6A7D-4576-A657-A3E9A7D9E260}" srcOrd="1" destOrd="0" presId="urn:microsoft.com/office/officeart/2005/8/layout/hList2"/>
    <dgm:cxn modelId="{9F94A665-A972-4B73-ABFA-BE2FF2D46B7B}" type="presParOf" srcId="{EE06F08D-D17E-440E-8DCF-4B4AA6703791}" destId="{030CA2B0-3144-4E75-AF02-79C790D3A4EB}" srcOrd="2" destOrd="0" presId="urn:microsoft.com/office/officeart/2005/8/layout/hList2"/>
  </dgm:cxnLst>
  <dgm:bg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dgm:bg>
  <dgm:whole>
    <a:ln w="19050" cap="rnd">
      <a:gradFill>
        <a:gsLst>
          <a:gs pos="0">
            <a:srgbClr val="FFF200"/>
          </a:gs>
          <a:gs pos="45000">
            <a:srgbClr val="FF7A00"/>
          </a:gs>
          <a:gs pos="70000">
            <a:srgbClr val="FF0300"/>
          </a:gs>
          <a:gs pos="100000">
            <a:srgbClr val="4D0808"/>
          </a:gs>
        </a:gsLst>
        <a:lin ang="5400000" scaled="0"/>
      </a:gradFill>
      <a:prstDash val="sysDot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Load-Balancing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495312E-EFFE-486E-9AB7-5BEB1456E712}" type="presOf" srcId="{671F1A3D-53FA-4A5C-B5E0-C9957DB3E776}" destId="{E977DE54-F94E-4F77-ADDF-8C3A9F7415DA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BC294882-DE99-4495-99FA-B6FBD2046359}" type="presOf" srcId="{45D93FBE-F150-4C16-A381-FE8A280EDA18}" destId="{684C771B-7F2A-46D6-95B1-792B82DA62DE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A767D4E5-3EE2-4C8C-9A0F-F5A2835FD8E9}" type="presOf" srcId="{F7651912-46D8-4E8F-B035-7BF85FD54051}" destId="{F6E5F2BF-C1D1-4287-AB2D-145DE1611AD7}" srcOrd="0" destOrd="0" presId="urn:microsoft.com/office/officeart/2005/8/layout/vList2"/>
    <dgm:cxn modelId="{DFEBA3C5-2F42-4A98-8791-CD84CF8037A3}" type="presParOf" srcId="{F6E5F2BF-C1D1-4287-AB2D-145DE1611AD7}" destId="{E977DE54-F94E-4F77-ADDF-8C3A9F7415DA}" srcOrd="0" destOrd="0" presId="urn:microsoft.com/office/officeart/2005/8/layout/vList2"/>
    <dgm:cxn modelId="{7001CF18-A7E9-4D8D-A18E-2D5DA1C832D8}" type="presParOf" srcId="{F6E5F2BF-C1D1-4287-AB2D-145DE1611AD7}" destId="{723448A5-E697-40A0-892F-D72CB0C91D64}" srcOrd="1" destOrd="0" presId="urn:microsoft.com/office/officeart/2005/8/layout/vList2"/>
    <dgm:cxn modelId="{0EE2D759-71B8-43D0-A1DA-F0D91F3AF320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Access Network in 2013 – Dual-Attached LEs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3A1764D-9532-4EBE-92E7-14F763ECD0FA}" type="presOf" srcId="{45D93FBE-F150-4C16-A381-FE8A280EDA18}" destId="{684C771B-7F2A-46D6-95B1-792B82DA62DE}" srcOrd="0" destOrd="0" presId="urn:microsoft.com/office/officeart/2005/8/layout/vList2"/>
    <dgm:cxn modelId="{2C110D7A-3781-461A-BE5B-B359AECC9E87}" type="presOf" srcId="{F7651912-46D8-4E8F-B035-7BF85FD54051}" destId="{F6E5F2BF-C1D1-4287-AB2D-145DE1611AD7}" srcOrd="0" destOrd="0" presId="urn:microsoft.com/office/officeart/2005/8/layout/vList2"/>
    <dgm:cxn modelId="{DBA1382F-E961-4466-81B5-9661C1680387}" type="presOf" srcId="{671F1A3D-53FA-4A5C-B5E0-C9957DB3E776}" destId="{E977DE54-F94E-4F77-ADDF-8C3A9F7415DA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F9D5D71C-AC08-484E-998D-30103F1BE9D5}" type="presParOf" srcId="{F6E5F2BF-C1D1-4287-AB2D-145DE1611AD7}" destId="{E977DE54-F94E-4F77-ADDF-8C3A9F7415DA}" srcOrd="0" destOrd="0" presId="urn:microsoft.com/office/officeart/2005/8/layout/vList2"/>
    <dgm:cxn modelId="{0DE5B426-FDC3-4AC4-8F4D-94AB16342F15}" type="presParOf" srcId="{F6E5F2BF-C1D1-4287-AB2D-145DE1611AD7}" destId="{723448A5-E697-40A0-892F-D72CB0C91D64}" srcOrd="1" destOrd="0" presId="urn:microsoft.com/office/officeart/2005/8/layout/vList2"/>
    <dgm:cxn modelId="{D3B9A92E-2FCE-4294-AFF0-1CFE6667B7D5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Access Network in 2013 – Dual-Homed LEs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F32C725-FDD2-45ED-BD98-DC3EAEDA54C5}" type="presOf" srcId="{45D93FBE-F150-4C16-A381-FE8A280EDA18}" destId="{684C771B-7F2A-46D6-95B1-792B82DA62DE}" srcOrd="0" destOrd="0" presId="urn:microsoft.com/office/officeart/2005/8/layout/vList2"/>
    <dgm:cxn modelId="{441744EF-B632-464B-A649-830A896AC0DB}" type="presOf" srcId="{F7651912-46D8-4E8F-B035-7BF85FD54051}" destId="{F6E5F2BF-C1D1-4287-AB2D-145DE1611AD7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C4AA151D-DCFC-4F0A-9F7C-C7D747486E8C}" type="presOf" srcId="{671F1A3D-53FA-4A5C-B5E0-C9957DB3E776}" destId="{E977DE54-F94E-4F77-ADDF-8C3A9F7415DA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EE551EF8-C23F-4738-A43B-9B0189DF58C6}" type="presParOf" srcId="{F6E5F2BF-C1D1-4287-AB2D-145DE1611AD7}" destId="{E977DE54-F94E-4F77-ADDF-8C3A9F7415DA}" srcOrd="0" destOrd="0" presId="urn:microsoft.com/office/officeart/2005/8/layout/vList2"/>
    <dgm:cxn modelId="{551011CE-AC07-4C8E-86F7-71C2F6E8E482}" type="presParOf" srcId="{F6E5F2BF-C1D1-4287-AB2D-145DE1611AD7}" destId="{723448A5-E697-40A0-892F-D72CB0C91D64}" srcOrd="1" destOrd="0" presId="urn:microsoft.com/office/officeart/2005/8/layout/vList2"/>
    <dgm:cxn modelId="{75939A78-16AA-42BB-89B1-921A1DB2C880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Access Network in 2013 – Dual-Attached/Homed LEs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00EB102B-B21E-453A-87F0-DF5C92C4D010}" type="presOf" srcId="{45D93FBE-F150-4C16-A381-FE8A280EDA18}" destId="{684C771B-7F2A-46D6-95B1-792B82DA62DE}" srcOrd="0" destOrd="0" presId="urn:microsoft.com/office/officeart/2005/8/layout/vList2"/>
    <dgm:cxn modelId="{15D5D500-B1C5-4646-8C0B-16DE8C0A1397}" type="presOf" srcId="{671F1A3D-53FA-4A5C-B5E0-C9957DB3E776}" destId="{E977DE54-F94E-4F77-ADDF-8C3A9F7415DA}" srcOrd="0" destOrd="0" presId="urn:microsoft.com/office/officeart/2005/8/layout/vList2"/>
    <dgm:cxn modelId="{9F314972-0F80-4056-9982-CB348BAC698A}" type="presOf" srcId="{F7651912-46D8-4E8F-B035-7BF85FD54051}" destId="{F6E5F2BF-C1D1-4287-AB2D-145DE1611AD7}" srcOrd="0" destOrd="0" presId="urn:microsoft.com/office/officeart/2005/8/layout/vList2"/>
    <dgm:cxn modelId="{D13AC7B6-8C7E-4800-88EA-F22CA73756D1}" type="presParOf" srcId="{F6E5F2BF-C1D1-4287-AB2D-145DE1611AD7}" destId="{E977DE54-F94E-4F77-ADDF-8C3A9F7415DA}" srcOrd="0" destOrd="0" presId="urn:microsoft.com/office/officeart/2005/8/layout/vList2"/>
    <dgm:cxn modelId="{C92B8B26-B81B-47E3-A0BB-F14DB4CDF701}" type="presParOf" srcId="{F6E5F2BF-C1D1-4287-AB2D-145DE1611AD7}" destId="{723448A5-E697-40A0-892F-D72CB0C91D64}" srcOrd="1" destOrd="0" presId="urn:microsoft.com/office/officeart/2005/8/layout/vList2"/>
    <dgm:cxn modelId="{FADB31E7-8ACF-4790-A85C-4A1ED6D4BA17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Migration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C9A1357-E76B-4638-B8FF-BC09C666DDBB}" type="presOf" srcId="{45D93FBE-F150-4C16-A381-FE8A280EDA18}" destId="{684C771B-7F2A-46D6-95B1-792B82DA62DE}" srcOrd="0" destOrd="0" presId="urn:microsoft.com/office/officeart/2005/8/layout/vList2"/>
    <dgm:cxn modelId="{46383758-D26D-43E1-8C57-85DB411B5405}" type="presOf" srcId="{F7651912-46D8-4E8F-B035-7BF85FD54051}" destId="{F6E5F2BF-C1D1-4287-AB2D-145DE1611AD7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37C5CE1D-2A5E-42DF-BE0A-9CF2EBF08699}" type="presOf" srcId="{671F1A3D-53FA-4A5C-B5E0-C9957DB3E776}" destId="{E977DE54-F94E-4F77-ADDF-8C3A9F7415DA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6DD8F396-44AB-4B3C-BA3A-105A19F22CCC}" type="presParOf" srcId="{F6E5F2BF-C1D1-4287-AB2D-145DE1611AD7}" destId="{E977DE54-F94E-4F77-ADDF-8C3A9F7415DA}" srcOrd="0" destOrd="0" presId="urn:microsoft.com/office/officeart/2005/8/layout/vList2"/>
    <dgm:cxn modelId="{E9B79B6C-98F4-4302-A8CA-773C4134EAE2}" type="presParOf" srcId="{F6E5F2BF-C1D1-4287-AB2D-145DE1611AD7}" destId="{723448A5-E697-40A0-892F-D72CB0C91D64}" srcOrd="1" destOrd="0" presId="urn:microsoft.com/office/officeart/2005/8/layout/vList2"/>
    <dgm:cxn modelId="{A4AD6301-F000-45B4-B502-95B9519B7C84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Access Network in 2013 – Zoom Out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F61B6338-9484-4341-8B5B-2F5358AAC843}" type="presOf" srcId="{F7651912-46D8-4E8F-B035-7BF85FD54051}" destId="{F6E5F2BF-C1D1-4287-AB2D-145DE1611AD7}" srcOrd="0" destOrd="0" presId="urn:microsoft.com/office/officeart/2005/8/layout/vList2"/>
    <dgm:cxn modelId="{EC1F63CA-CB58-4E0A-A938-77ECECB2A63D}" type="presOf" srcId="{45D93FBE-F150-4C16-A381-FE8A280EDA18}" destId="{684C771B-7F2A-46D6-95B1-792B82DA62DE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B4656333-C98F-44A3-9C27-B71D123896B6}" type="presOf" srcId="{671F1A3D-53FA-4A5C-B5E0-C9957DB3E776}" destId="{E977DE54-F94E-4F77-ADDF-8C3A9F7415DA}" srcOrd="0" destOrd="0" presId="urn:microsoft.com/office/officeart/2005/8/layout/vList2"/>
    <dgm:cxn modelId="{D2A8A0F4-C8FC-4200-8785-CEACEAE98B73}" type="presParOf" srcId="{F6E5F2BF-C1D1-4287-AB2D-145DE1611AD7}" destId="{E977DE54-F94E-4F77-ADDF-8C3A9F7415DA}" srcOrd="0" destOrd="0" presId="urn:microsoft.com/office/officeart/2005/8/layout/vList2"/>
    <dgm:cxn modelId="{B4765704-BEFC-4B3C-90B1-5C8CE8643A61}" type="presParOf" srcId="{F6E5F2BF-C1D1-4287-AB2D-145DE1611AD7}" destId="{723448A5-E697-40A0-892F-D72CB0C91D64}" srcOrd="1" destOrd="0" presId="urn:microsoft.com/office/officeart/2005/8/layout/vList2"/>
    <dgm:cxn modelId="{19AA2E6F-7CD1-4686-BA3E-42E0759CD383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Access Network in 2013 – </a:t>
          </a:r>
          <a:r>
            <a:rPr lang="en-US" sz="1600" b="1" smtClean="0"/>
            <a:t>Edge Cloud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1625A857-0D8B-4A51-AA86-47A0AC9D2F03}" type="presOf" srcId="{671F1A3D-53FA-4A5C-B5E0-C9957DB3E776}" destId="{E977DE54-F94E-4F77-ADDF-8C3A9F7415DA}" srcOrd="0" destOrd="0" presId="urn:microsoft.com/office/officeart/2005/8/layout/vList2"/>
    <dgm:cxn modelId="{9BEA99D7-EBE6-47BE-B181-47EC8BEDD510}" type="presOf" srcId="{F7651912-46D8-4E8F-B035-7BF85FD54051}" destId="{F6E5F2BF-C1D1-4287-AB2D-145DE1611AD7}" srcOrd="0" destOrd="0" presId="urn:microsoft.com/office/officeart/2005/8/layout/vList2"/>
    <dgm:cxn modelId="{7FCB8EEB-8724-4303-92C8-A8714B62E8F7}" type="presOf" srcId="{45D93FBE-F150-4C16-A381-FE8A280EDA18}" destId="{684C771B-7F2A-46D6-95B1-792B82DA62DE}" srcOrd="0" destOrd="0" presId="urn:microsoft.com/office/officeart/2005/8/layout/vList2"/>
    <dgm:cxn modelId="{363FCBFC-8D9A-40F0-8A9E-1507034BBD52}" type="presParOf" srcId="{F6E5F2BF-C1D1-4287-AB2D-145DE1611AD7}" destId="{E977DE54-F94E-4F77-ADDF-8C3A9F7415DA}" srcOrd="0" destOrd="0" presId="urn:microsoft.com/office/officeart/2005/8/layout/vList2"/>
    <dgm:cxn modelId="{CE5B588B-C030-4CAB-9D62-E6FF21C10004}" type="presParOf" srcId="{F6E5F2BF-C1D1-4287-AB2D-145DE1611AD7}" destId="{723448A5-E697-40A0-892F-D72CB0C91D64}" srcOrd="1" destOrd="0" presId="urn:microsoft.com/office/officeart/2005/8/layout/vList2"/>
    <dgm:cxn modelId="{931DE531-F3B5-49B8-846D-5BD09E37B9C4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Services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29D677D-081B-4D2D-BE68-125BC857229B}" type="presOf" srcId="{F7651912-46D8-4E8F-B035-7BF85FD54051}" destId="{F6E5F2BF-C1D1-4287-AB2D-145DE1611AD7}" srcOrd="0" destOrd="0" presId="urn:microsoft.com/office/officeart/2005/8/layout/vList2"/>
    <dgm:cxn modelId="{06204D6B-8DA1-459A-96AD-C1D81A9D15A9}" type="presOf" srcId="{671F1A3D-53FA-4A5C-B5E0-C9957DB3E776}" destId="{E977DE54-F94E-4F77-ADDF-8C3A9F7415DA}" srcOrd="0" destOrd="0" presId="urn:microsoft.com/office/officeart/2005/8/layout/vList2"/>
    <dgm:cxn modelId="{AE28A349-E244-465F-AF95-535C4D6CA6FC}" type="presOf" srcId="{45D93FBE-F150-4C16-A381-FE8A280EDA18}" destId="{684C771B-7F2A-46D6-95B1-792B82DA62DE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507B6884-FCBD-4728-A8BC-6DC4E30A5A23}" type="presParOf" srcId="{F6E5F2BF-C1D1-4287-AB2D-145DE1611AD7}" destId="{E977DE54-F94E-4F77-ADDF-8C3A9F7415DA}" srcOrd="0" destOrd="0" presId="urn:microsoft.com/office/officeart/2005/8/layout/vList2"/>
    <dgm:cxn modelId="{66F5FA7D-9FB7-40FF-83A3-43EC0D22D393}" type="presParOf" srcId="{F6E5F2BF-C1D1-4287-AB2D-145DE1611AD7}" destId="{723448A5-E697-40A0-892F-D72CB0C91D64}" srcOrd="1" destOrd="0" presId="urn:microsoft.com/office/officeart/2005/8/layout/vList2"/>
    <dgm:cxn modelId="{B3A7A058-F0D6-42DE-99C7-127F4CDCF6EA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Poor Man’s SDN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C4FEE96-39D9-416F-B20A-F8B23B070622}" type="presOf" srcId="{45D93FBE-F150-4C16-A381-FE8A280EDA18}" destId="{684C771B-7F2A-46D6-95B1-792B82DA62DE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E89CFD3E-731A-4431-872B-9FAC95E4C5BC}" type="presOf" srcId="{671F1A3D-53FA-4A5C-B5E0-C9957DB3E776}" destId="{E977DE54-F94E-4F77-ADDF-8C3A9F7415DA}" srcOrd="0" destOrd="0" presId="urn:microsoft.com/office/officeart/2005/8/layout/vList2"/>
    <dgm:cxn modelId="{D0A02D12-920C-41A1-8DFD-140B81BB40C8}" type="presOf" srcId="{F7651912-46D8-4E8F-B035-7BF85FD54051}" destId="{F6E5F2BF-C1D1-4287-AB2D-145DE1611AD7}" srcOrd="0" destOrd="0" presId="urn:microsoft.com/office/officeart/2005/8/layout/vList2"/>
    <dgm:cxn modelId="{12CCFC57-BBB7-4617-BCD9-F17FAAC406FC}" type="presParOf" srcId="{F6E5F2BF-C1D1-4287-AB2D-145DE1611AD7}" destId="{E977DE54-F94E-4F77-ADDF-8C3A9F7415DA}" srcOrd="0" destOrd="0" presId="urn:microsoft.com/office/officeart/2005/8/layout/vList2"/>
    <dgm:cxn modelId="{67A0554A-A8BA-4EA0-979D-5D5A857041AA}" type="presParOf" srcId="{F6E5F2BF-C1D1-4287-AB2D-145DE1611AD7}" destId="{723448A5-E697-40A0-892F-D72CB0C91D64}" srcOrd="1" destOrd="0" presId="urn:microsoft.com/office/officeart/2005/8/layout/vList2"/>
    <dgm:cxn modelId="{28B6DAC4-5A74-404F-8C3E-1D81B70E32CF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Things to check out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FB239FC-68BB-4F5D-B21E-6D9FE6E3FE86}" type="presOf" srcId="{671F1A3D-53FA-4A5C-B5E0-C9957DB3E776}" destId="{E977DE54-F94E-4F77-ADDF-8C3A9F7415DA}" srcOrd="0" destOrd="0" presId="urn:microsoft.com/office/officeart/2005/8/layout/vList2"/>
    <dgm:cxn modelId="{38F3EE3A-0069-4947-9088-40A438D21270}" type="presOf" srcId="{45D93FBE-F150-4C16-A381-FE8A280EDA18}" destId="{684C771B-7F2A-46D6-95B1-792B82DA62DE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E274188A-16BD-49EA-86ED-6F3513C6A8E0}" type="presOf" srcId="{F7651912-46D8-4E8F-B035-7BF85FD54051}" destId="{F6E5F2BF-C1D1-4287-AB2D-145DE1611AD7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ADE873A1-EF61-4C02-B8D4-BC1266F83758}" type="presParOf" srcId="{F6E5F2BF-C1D1-4287-AB2D-145DE1611AD7}" destId="{E977DE54-F94E-4F77-ADDF-8C3A9F7415DA}" srcOrd="0" destOrd="0" presId="urn:microsoft.com/office/officeart/2005/8/layout/vList2"/>
    <dgm:cxn modelId="{20686F1C-8A02-48F0-88A1-33F4124FCD98}" type="presParOf" srcId="{F6E5F2BF-C1D1-4287-AB2D-145DE1611AD7}" destId="{723448A5-E697-40A0-892F-D72CB0C91D64}" srcOrd="1" destOrd="0" presId="urn:microsoft.com/office/officeart/2005/8/layout/vList2"/>
    <dgm:cxn modelId="{6F5E0FF3-5861-4A3F-ACA9-F71D029781CD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The End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0C146D10-6A69-4FA8-8A1A-37DDECCD5F55}" type="presOf" srcId="{45D93FBE-F150-4C16-A381-FE8A280EDA18}" destId="{684C771B-7F2A-46D6-95B1-792B82DA62DE}" srcOrd="0" destOrd="0" presId="urn:microsoft.com/office/officeart/2005/8/layout/vList2"/>
    <dgm:cxn modelId="{CAFA094F-FC41-49DB-9DC5-64D227990EF9}" type="presOf" srcId="{671F1A3D-53FA-4A5C-B5E0-C9957DB3E776}" destId="{E977DE54-F94E-4F77-ADDF-8C3A9F7415DA}" srcOrd="0" destOrd="0" presId="urn:microsoft.com/office/officeart/2005/8/layout/vList2"/>
    <dgm:cxn modelId="{186B58EB-31D8-4FD2-9EF2-D9164C3A1D74}" type="presOf" srcId="{F7651912-46D8-4E8F-B035-7BF85FD54051}" destId="{F6E5F2BF-C1D1-4287-AB2D-145DE1611AD7}" srcOrd="0" destOrd="0" presId="urn:microsoft.com/office/officeart/2005/8/layout/vList2"/>
    <dgm:cxn modelId="{31E0FD20-6B24-419C-ACA2-EF990ADD5FFC}" type="presParOf" srcId="{F6E5F2BF-C1D1-4287-AB2D-145DE1611AD7}" destId="{E977DE54-F94E-4F77-ADDF-8C3A9F7415DA}" srcOrd="0" destOrd="0" presId="urn:microsoft.com/office/officeart/2005/8/layout/vList2"/>
    <dgm:cxn modelId="{24080B67-1E1A-4D49-85EB-A024D66254D2}" type="presParOf" srcId="{F6E5F2BF-C1D1-4287-AB2D-145DE1611AD7}" destId="{723448A5-E697-40A0-892F-D72CB0C91D64}" srcOrd="1" destOrd="0" presId="urn:microsoft.com/office/officeart/2005/8/layout/vList2"/>
    <dgm:cxn modelId="{8A2973C4-7B77-4209-A816-FFDBA9748DA5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Access Network in 2006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AB4E266F-D149-4190-8967-BFA1539B5B8C}" type="presOf" srcId="{45D93FBE-F150-4C16-A381-FE8A280EDA18}" destId="{684C771B-7F2A-46D6-95B1-792B82DA62DE}" srcOrd="0" destOrd="0" presId="urn:microsoft.com/office/officeart/2005/8/layout/vList2"/>
    <dgm:cxn modelId="{3F58C69C-DE03-4ED2-AB1A-A24F1C30F4BB}" type="presOf" srcId="{F7651912-46D8-4E8F-B035-7BF85FD54051}" destId="{F6E5F2BF-C1D1-4287-AB2D-145DE1611AD7}" srcOrd="0" destOrd="0" presId="urn:microsoft.com/office/officeart/2005/8/layout/vList2"/>
    <dgm:cxn modelId="{8525BABD-B090-4A81-A7E0-3954FF7C7D4F}" type="presOf" srcId="{671F1A3D-53FA-4A5C-B5E0-C9957DB3E776}" destId="{E977DE54-F94E-4F77-ADDF-8C3A9F7415DA}" srcOrd="0" destOrd="0" presId="urn:microsoft.com/office/officeart/2005/8/layout/vList2"/>
    <dgm:cxn modelId="{E24F2EB0-E841-42B4-AA4A-15DD2AE22417}" type="presParOf" srcId="{F6E5F2BF-C1D1-4287-AB2D-145DE1611AD7}" destId="{E977DE54-F94E-4F77-ADDF-8C3A9F7415DA}" srcOrd="0" destOrd="0" presId="urn:microsoft.com/office/officeart/2005/8/layout/vList2"/>
    <dgm:cxn modelId="{FE660A17-8520-4F08-89D0-D934FA8A6464}" type="presParOf" srcId="{F6E5F2BF-C1D1-4287-AB2D-145DE1611AD7}" destId="{723448A5-E697-40A0-892F-D72CB0C91D64}" srcOrd="1" destOrd="0" presId="urn:microsoft.com/office/officeart/2005/8/layout/vList2"/>
    <dgm:cxn modelId="{06660780-BFD1-445B-BD19-B5B8573451E3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Access Network in 2008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59189701-E164-4DDF-A68E-E7F7C2CB6FF5}" type="presOf" srcId="{45D93FBE-F150-4C16-A381-FE8A280EDA18}" destId="{684C771B-7F2A-46D6-95B1-792B82DA62DE}" srcOrd="0" destOrd="0" presId="urn:microsoft.com/office/officeart/2005/8/layout/vList2"/>
    <dgm:cxn modelId="{94210C4C-9991-4A21-8D8C-8514930E5BF1}" type="presOf" srcId="{F7651912-46D8-4E8F-B035-7BF85FD54051}" destId="{F6E5F2BF-C1D1-4287-AB2D-145DE1611AD7}" srcOrd="0" destOrd="0" presId="urn:microsoft.com/office/officeart/2005/8/layout/vList2"/>
    <dgm:cxn modelId="{A6B53523-1D44-4BC9-8602-5435CCE8B85D}" type="presOf" srcId="{671F1A3D-53FA-4A5C-B5E0-C9957DB3E776}" destId="{E977DE54-F94E-4F77-ADDF-8C3A9F7415DA}" srcOrd="0" destOrd="0" presId="urn:microsoft.com/office/officeart/2005/8/layout/vList2"/>
    <dgm:cxn modelId="{738DBDCC-3EB9-4E83-97AE-42EB297A456D}" type="presParOf" srcId="{F6E5F2BF-C1D1-4287-AB2D-145DE1611AD7}" destId="{E977DE54-F94E-4F77-ADDF-8C3A9F7415DA}" srcOrd="0" destOrd="0" presId="urn:microsoft.com/office/officeart/2005/8/layout/vList2"/>
    <dgm:cxn modelId="{515F9BA2-C49E-43E5-8670-79B0990D1937}" type="presParOf" srcId="{F6E5F2BF-C1D1-4287-AB2D-145DE1611AD7}" destId="{723448A5-E697-40A0-892F-D72CB0C91D64}" srcOrd="1" destOrd="0" presId="urn:microsoft.com/office/officeart/2005/8/layout/vList2"/>
    <dgm:cxn modelId="{F8F60157-BAC8-41A8-8FCA-8686030B02E8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Access Network in 2010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546574F-739D-40D9-BEEF-A91D910B7E29}" type="presOf" srcId="{671F1A3D-53FA-4A5C-B5E0-C9957DB3E776}" destId="{E977DE54-F94E-4F77-ADDF-8C3A9F7415DA}" srcOrd="0" destOrd="0" presId="urn:microsoft.com/office/officeart/2005/8/layout/vList2"/>
    <dgm:cxn modelId="{55E128A7-FE9E-464C-9C71-10B4F830920B}" type="presOf" srcId="{45D93FBE-F150-4C16-A381-FE8A280EDA18}" destId="{684C771B-7F2A-46D6-95B1-792B82DA62DE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8A04F547-8D57-4572-8982-BF554330F84D}" type="presOf" srcId="{F7651912-46D8-4E8F-B035-7BF85FD54051}" destId="{F6E5F2BF-C1D1-4287-AB2D-145DE1611AD7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6C266196-42B9-4DDE-A860-64D049151E68}" type="presParOf" srcId="{F6E5F2BF-C1D1-4287-AB2D-145DE1611AD7}" destId="{E977DE54-F94E-4F77-ADDF-8C3A9F7415DA}" srcOrd="0" destOrd="0" presId="urn:microsoft.com/office/officeart/2005/8/layout/vList2"/>
    <dgm:cxn modelId="{2648D2DA-1582-40AF-80E9-AE35B1E34FD9}" type="presParOf" srcId="{F6E5F2BF-C1D1-4287-AB2D-145DE1611AD7}" destId="{723448A5-E697-40A0-892F-D72CB0C91D64}" srcOrd="1" destOrd="0" presId="urn:microsoft.com/office/officeart/2005/8/layout/vList2"/>
    <dgm:cxn modelId="{7A9DE051-1263-4E47-A774-883B35524DB8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Access Network in 2011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8B0A888-7E1D-41A2-8826-3904D0F0DF4D}" type="presOf" srcId="{45D93FBE-F150-4C16-A381-FE8A280EDA18}" destId="{684C771B-7F2A-46D6-95B1-792B82DA62DE}" srcOrd="0" destOrd="0" presId="urn:microsoft.com/office/officeart/2005/8/layout/vList2"/>
    <dgm:cxn modelId="{96C9CCF8-2CA4-4355-8A12-814927D3DB74}" type="presOf" srcId="{F7651912-46D8-4E8F-B035-7BF85FD54051}" destId="{F6E5F2BF-C1D1-4287-AB2D-145DE1611AD7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7ABD47D2-3452-4E51-8A24-DF7440003233}" type="presOf" srcId="{671F1A3D-53FA-4A5C-B5E0-C9957DB3E776}" destId="{E977DE54-F94E-4F77-ADDF-8C3A9F7415DA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4015068B-5D33-4D8A-AAA5-7D05AD632B0C}" type="presParOf" srcId="{F6E5F2BF-C1D1-4287-AB2D-145DE1611AD7}" destId="{E977DE54-F94E-4F77-ADDF-8C3A9F7415DA}" srcOrd="0" destOrd="0" presId="urn:microsoft.com/office/officeart/2005/8/layout/vList2"/>
    <dgm:cxn modelId="{BF9D3B7F-DBA6-4197-AFD8-478493A5B16A}" type="presParOf" srcId="{F6E5F2BF-C1D1-4287-AB2D-145DE1611AD7}" destId="{723448A5-E697-40A0-892F-D72CB0C91D64}" srcOrd="1" destOrd="0" presId="urn:microsoft.com/office/officeart/2005/8/layout/vList2"/>
    <dgm:cxn modelId="{B5F06C70-3F51-44EB-90BC-A929ED351B00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Access Network in 2012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79FD6D5-6DDC-45EC-89C9-84E5B752A4EE}" type="presOf" srcId="{45D93FBE-F150-4C16-A381-FE8A280EDA18}" destId="{684C771B-7F2A-46D6-95B1-792B82DA62DE}" srcOrd="0" destOrd="0" presId="urn:microsoft.com/office/officeart/2005/8/layout/vList2"/>
    <dgm:cxn modelId="{42C3CDAF-2D41-4A71-A43A-EF4AD0D1A2EF}" type="presOf" srcId="{F7651912-46D8-4E8F-B035-7BF85FD54051}" destId="{F6E5F2BF-C1D1-4287-AB2D-145DE1611AD7}" srcOrd="0" destOrd="0" presId="urn:microsoft.com/office/officeart/2005/8/layout/vList2"/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9CE4FF01-2B65-485E-9EFE-A6338734D2B9}" type="presOf" srcId="{671F1A3D-53FA-4A5C-B5E0-C9957DB3E776}" destId="{E977DE54-F94E-4F77-ADDF-8C3A9F7415DA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2EE57C48-AFF6-4919-AAEF-D49F2DB6925C}" type="presParOf" srcId="{F6E5F2BF-C1D1-4287-AB2D-145DE1611AD7}" destId="{E977DE54-F94E-4F77-ADDF-8C3A9F7415DA}" srcOrd="0" destOrd="0" presId="urn:microsoft.com/office/officeart/2005/8/layout/vList2"/>
    <dgm:cxn modelId="{54DEEDDB-836A-466C-8147-D82C056DC55A}" type="presParOf" srcId="{F6E5F2BF-C1D1-4287-AB2D-145DE1611AD7}" destId="{723448A5-E697-40A0-892F-D72CB0C91D64}" srcOrd="1" destOrd="0" presId="urn:microsoft.com/office/officeart/2005/8/layout/vList2"/>
    <dgm:cxn modelId="{5CE901D1-7D1C-4B30-B0E4-DD65185DFEC8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651912-46D8-4E8F-B035-7BF85FD540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1F1A3D-53FA-4A5C-B5E0-C9957DB3E776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000" b="1" dirty="0" smtClean="0"/>
            <a:t>Reinventing the Access Network</a:t>
          </a:r>
        </a:p>
      </dgm:t>
    </dgm:pt>
    <dgm:pt modelId="{42BD906D-2664-4086-B8EB-B1991F919093}" type="parTrans" cxnId="{42EAE3B6-9EE3-40DE-ACB0-C8377948D0C2}">
      <dgm:prSet/>
      <dgm:spPr/>
      <dgm:t>
        <a:bodyPr/>
        <a:lstStyle/>
        <a:p>
          <a:endParaRPr lang="el-GR"/>
        </a:p>
      </dgm:t>
    </dgm:pt>
    <dgm:pt modelId="{5131E6DF-1142-4647-9BE5-C29C20ADCC64}" type="sibTrans" cxnId="{42EAE3B6-9EE3-40DE-ACB0-C8377948D0C2}">
      <dgm:prSet/>
      <dgm:spPr/>
      <dgm:t>
        <a:bodyPr/>
        <a:lstStyle/>
        <a:p>
          <a:endParaRPr lang="el-GR"/>
        </a:p>
      </dgm:t>
    </dgm:pt>
    <dgm:pt modelId="{45D93FBE-F150-4C16-A381-FE8A280EDA1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="1" dirty="0" smtClean="0"/>
            <a:t>Old Design</a:t>
          </a:r>
          <a:endParaRPr lang="en-US" sz="1600" b="1" dirty="0"/>
        </a:p>
      </dgm:t>
    </dgm:pt>
    <dgm:pt modelId="{E01C798E-2256-410A-B694-C820B012B221}" type="sibTrans" cxnId="{4E9FB8A3-C029-4B93-90C9-76FA98B53075}">
      <dgm:prSet/>
      <dgm:spPr/>
      <dgm:t>
        <a:bodyPr/>
        <a:lstStyle/>
        <a:p>
          <a:endParaRPr lang="el-GR"/>
        </a:p>
      </dgm:t>
    </dgm:pt>
    <dgm:pt modelId="{C02DBFF4-83C6-4ECF-B689-0C78E70FAEA9}" type="parTrans" cxnId="{4E9FB8A3-C029-4B93-90C9-76FA98B53075}">
      <dgm:prSet/>
      <dgm:spPr/>
      <dgm:t>
        <a:bodyPr/>
        <a:lstStyle/>
        <a:p>
          <a:endParaRPr lang="el-GR"/>
        </a:p>
      </dgm:t>
    </dgm:pt>
    <dgm:pt modelId="{F6E5F2BF-C1D1-4287-AB2D-145DE1611AD7}" type="pres">
      <dgm:prSet presAssocID="{F7651912-46D8-4E8F-B035-7BF85FD540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77DE54-F94E-4F77-ADDF-8C3A9F7415DA}" type="pres">
      <dgm:prSet presAssocID="{671F1A3D-53FA-4A5C-B5E0-C9957DB3E77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448A5-E697-40A0-892F-D72CB0C91D64}" type="pres">
      <dgm:prSet presAssocID="{5131E6DF-1142-4647-9BE5-C29C20ADCC64}" presName="spacer" presStyleCnt="0"/>
      <dgm:spPr/>
      <dgm:t>
        <a:bodyPr/>
        <a:lstStyle/>
        <a:p>
          <a:endParaRPr lang="el-GR"/>
        </a:p>
      </dgm:t>
    </dgm:pt>
    <dgm:pt modelId="{684C771B-7F2A-46D6-95B1-792B82DA62DE}" type="pres">
      <dgm:prSet presAssocID="{45D93FBE-F150-4C16-A381-FE8A280EDA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2EAE3B6-9EE3-40DE-ACB0-C8377948D0C2}" srcId="{F7651912-46D8-4E8F-B035-7BF85FD54051}" destId="{671F1A3D-53FA-4A5C-B5E0-C9957DB3E776}" srcOrd="0" destOrd="0" parTransId="{42BD906D-2664-4086-B8EB-B1991F919093}" sibTransId="{5131E6DF-1142-4647-9BE5-C29C20ADCC64}"/>
    <dgm:cxn modelId="{1EAC7D40-95B1-4EC2-983D-D4AE46F666F7}" type="presOf" srcId="{F7651912-46D8-4E8F-B035-7BF85FD54051}" destId="{F6E5F2BF-C1D1-4287-AB2D-145DE1611AD7}" srcOrd="0" destOrd="0" presId="urn:microsoft.com/office/officeart/2005/8/layout/vList2"/>
    <dgm:cxn modelId="{311161CE-3AD9-4D9C-A872-36AFAFF02FFE}" type="presOf" srcId="{45D93FBE-F150-4C16-A381-FE8A280EDA18}" destId="{684C771B-7F2A-46D6-95B1-792B82DA62DE}" srcOrd="0" destOrd="0" presId="urn:microsoft.com/office/officeart/2005/8/layout/vList2"/>
    <dgm:cxn modelId="{4E9FB8A3-C029-4B93-90C9-76FA98B53075}" srcId="{F7651912-46D8-4E8F-B035-7BF85FD54051}" destId="{45D93FBE-F150-4C16-A381-FE8A280EDA18}" srcOrd="1" destOrd="0" parTransId="{C02DBFF4-83C6-4ECF-B689-0C78E70FAEA9}" sibTransId="{E01C798E-2256-410A-B694-C820B012B221}"/>
    <dgm:cxn modelId="{1CFE53CA-50BA-4F91-B122-88CCCE300C49}" type="presOf" srcId="{671F1A3D-53FA-4A5C-B5E0-C9957DB3E776}" destId="{E977DE54-F94E-4F77-ADDF-8C3A9F7415DA}" srcOrd="0" destOrd="0" presId="urn:microsoft.com/office/officeart/2005/8/layout/vList2"/>
    <dgm:cxn modelId="{0231B868-2866-41AF-8E89-30985840FDBA}" type="presParOf" srcId="{F6E5F2BF-C1D1-4287-AB2D-145DE1611AD7}" destId="{E977DE54-F94E-4F77-ADDF-8C3A9F7415DA}" srcOrd="0" destOrd="0" presId="urn:microsoft.com/office/officeart/2005/8/layout/vList2"/>
    <dgm:cxn modelId="{6009FEDB-D32A-4DCA-AC63-D08D36EC8DBB}" type="presParOf" srcId="{F6E5F2BF-C1D1-4287-AB2D-145DE1611AD7}" destId="{723448A5-E697-40A0-892F-D72CB0C91D64}" srcOrd="1" destOrd="0" presId="urn:microsoft.com/office/officeart/2005/8/layout/vList2"/>
    <dgm:cxn modelId="{DE07220B-84E6-4993-9A7A-34E35DF82DF4}" type="presParOf" srcId="{F6E5F2BF-C1D1-4287-AB2D-145DE1611AD7}" destId="{684C771B-7F2A-46D6-95B1-792B82DA62DE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High Level Design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Requirements of new Design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L2 </a:t>
          </a:r>
          <a:r>
            <a:rPr lang="en-US" sz="1600" b="1" kern="1200" dirty="0" err="1" smtClean="0"/>
            <a:t>vs</a:t>
          </a:r>
          <a:r>
            <a:rPr lang="en-US" sz="1600" b="1" kern="1200" dirty="0" smtClean="0"/>
            <a:t> L3 &amp; Transport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Thinking about L2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Thinking about L3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Old design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New design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Old Design </a:t>
          </a:r>
          <a:r>
            <a:rPr lang="en-US" sz="1600" b="1" kern="1200" dirty="0" err="1" smtClean="0"/>
            <a:t>vs</a:t>
          </a:r>
          <a:r>
            <a:rPr lang="en-US" sz="1600" b="1" kern="1200" dirty="0" smtClean="0"/>
            <a:t> New Design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Network in 2013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Low Level Design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IGP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Terminology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Pseudowires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Management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6AF115-C590-41DD-986E-CA2B6C4CEEE0}">
      <dsp:nvSpPr>
        <dsp:cNvPr id="0" name=""/>
        <dsp:cNvSpPr/>
      </dsp:nvSpPr>
      <dsp:spPr>
        <a:xfrm rot="16200000">
          <a:off x="-1209857" y="1897352"/>
          <a:ext cx="2864478" cy="38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061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FAT-PW</a:t>
          </a:r>
          <a:endParaRPr lang="el-GR" sz="1800" kern="1200" dirty="0"/>
        </a:p>
      </dsp:txBody>
      <dsp:txXfrm rot="16200000">
        <a:off x="-1209857" y="1897352"/>
        <a:ext cx="2864478" cy="382179"/>
      </dsp:txXfrm>
    </dsp:sp>
    <dsp:sp modelId="{E9D4D5A9-F4A1-4117-BCD5-D0EE0686DBA5}">
      <dsp:nvSpPr>
        <dsp:cNvPr id="0" name=""/>
        <dsp:cNvSpPr/>
      </dsp:nvSpPr>
      <dsp:spPr>
        <a:xfrm>
          <a:off x="413471" y="656203"/>
          <a:ext cx="1903660" cy="28644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7061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Interface Parameter FL Sub-TLV in LDP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Directly between ingress &amp; egress PEs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1 label (flow label)</a:t>
          </a:r>
          <a:endParaRPr lang="el-GR" sz="1800" kern="1200" dirty="0"/>
        </a:p>
      </dsp:txBody>
      <dsp:txXfrm>
        <a:off x="413471" y="656203"/>
        <a:ext cx="1903660" cy="2864478"/>
      </dsp:txXfrm>
    </dsp:sp>
    <dsp:sp modelId="{107B229A-595B-4CBA-BC81-E17AAA6460D0}">
      <dsp:nvSpPr>
        <dsp:cNvPr id="0" name=""/>
        <dsp:cNvSpPr/>
      </dsp:nvSpPr>
      <dsp:spPr>
        <a:xfrm>
          <a:off x="31291" y="151726"/>
          <a:ext cx="764359" cy="76435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0CA2B0-3144-4E75-AF02-79C790D3A4EB}">
      <dsp:nvSpPr>
        <dsp:cNvPr id="0" name=""/>
        <dsp:cNvSpPr/>
      </dsp:nvSpPr>
      <dsp:spPr>
        <a:xfrm rot="16200000">
          <a:off x="1554287" y="1897352"/>
          <a:ext cx="2864478" cy="38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061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Entropy Labels</a:t>
          </a:r>
          <a:endParaRPr lang="el-GR" sz="1800" kern="1200" dirty="0"/>
        </a:p>
      </dsp:txBody>
      <dsp:txXfrm rot="16200000">
        <a:off x="1554287" y="1897352"/>
        <a:ext cx="2864478" cy="382179"/>
      </dsp:txXfrm>
    </dsp:sp>
    <dsp:sp modelId="{11CE3987-6A7D-4576-A657-A3E9A7D9E260}">
      <dsp:nvSpPr>
        <dsp:cNvPr id="0" name=""/>
        <dsp:cNvSpPr/>
      </dsp:nvSpPr>
      <dsp:spPr>
        <a:xfrm>
          <a:off x="3177616" y="656203"/>
          <a:ext cx="1903660" cy="2864478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37061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Mapping ELC TLV in LDP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From egress LSR to ingress LSR</a:t>
          </a:r>
          <a:endParaRPr lang="el-G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 labels (ELI, entropy label)</a:t>
          </a:r>
          <a:endParaRPr lang="el-GR" sz="1800" kern="1200" dirty="0"/>
        </a:p>
      </dsp:txBody>
      <dsp:txXfrm>
        <a:off x="3177616" y="656203"/>
        <a:ext cx="1903660" cy="2864478"/>
      </dsp:txXfrm>
    </dsp:sp>
    <dsp:sp modelId="{8C86023A-5566-4F2F-8C87-731E31DCC1B4}">
      <dsp:nvSpPr>
        <dsp:cNvPr id="0" name=""/>
        <dsp:cNvSpPr/>
      </dsp:nvSpPr>
      <dsp:spPr>
        <a:xfrm>
          <a:off x="2795436" y="151726"/>
          <a:ext cx="764359" cy="764359"/>
        </a:xfrm>
        <a:prstGeom prst="rect">
          <a:avLst/>
        </a:prstGeom>
        <a:blipFill rotWithShape="0">
          <a:blip xmlns:r="http://schemas.openxmlformats.org/officeDocument/2006/relationships"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Load-Balancing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Network in 2013 – Dual-Attached LEs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Network in 2013 – Dual-Homed LEs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Network in 2013 – Dual-Attached/Homed LEs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Migration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Network in 2013 – Zoom Out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Network in 2013 – </a:t>
          </a:r>
          <a:r>
            <a:rPr lang="en-US" sz="1600" b="1" kern="1200" smtClean="0"/>
            <a:t>Edge Cloud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Services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Poor Man’s SDN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Things to check out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The End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Network in 2006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Network in 2008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Network in 2010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Network in 2011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Access Network in 2012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77DE54-F94E-4F77-ADDF-8C3A9F7415DA}">
      <dsp:nvSpPr>
        <dsp:cNvPr id="0" name=""/>
        <dsp:cNvSpPr/>
      </dsp:nvSpPr>
      <dsp:spPr>
        <a:xfrm>
          <a:off x="0" y="397"/>
          <a:ext cx="8280920" cy="408962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Reinventing the Access Network</a:t>
          </a:r>
        </a:p>
      </dsp:txBody>
      <dsp:txXfrm>
        <a:off x="0" y="397"/>
        <a:ext cx="8280920" cy="408962"/>
      </dsp:txXfrm>
    </dsp:sp>
    <dsp:sp modelId="{684C771B-7F2A-46D6-95B1-792B82DA62DE}">
      <dsp:nvSpPr>
        <dsp:cNvPr id="0" name=""/>
        <dsp:cNvSpPr/>
      </dsp:nvSpPr>
      <dsp:spPr>
        <a:xfrm>
          <a:off x="0" y="421636"/>
          <a:ext cx="8280920" cy="408962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Old Design</a:t>
          </a:r>
          <a:endParaRPr lang="en-US" sz="1600" b="1" kern="1200" dirty="0"/>
        </a:p>
      </dsp:txBody>
      <dsp:txXfrm>
        <a:off x="0" y="421636"/>
        <a:ext cx="8280920" cy="40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49B356D-15FE-4B70-9494-969B12E4BDD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5247FF-A368-45D7-A1F7-FF56608687F1}" type="datetimeFigureOut">
              <a:rPr lang="el-GR"/>
              <a:pPr>
                <a:defRPr/>
              </a:pPr>
              <a:t>16/10/2013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C3A39F-FD26-4139-A082-B2407000A2D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3A39F-FD26-4139-A082-B2407000A2D5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57431"/>
            <a:ext cx="6400800" cy="1752600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l-GR" dirty="0" smtClean="0"/>
              <a:t>25/04/2012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4008" y="6381328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400" baseline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‹#›</a:t>
            </a:fld>
            <a:r>
              <a:rPr lang="el-GR" dirty="0" smtClean="0"/>
              <a:t>/</a:t>
            </a:r>
            <a:r>
              <a:rPr lang="en-US" dirty="0" smtClean="0"/>
              <a:t>19)</a:t>
            </a:r>
            <a:endParaRPr lang="el-GR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6476474"/>
            <a:ext cx="9144002" cy="380998"/>
          </a:xfrm>
          <a:prstGeom prst="rect">
            <a:avLst/>
          </a:prstGeom>
        </p:spPr>
      </p:pic>
      <p:pic>
        <p:nvPicPr>
          <p:cNvPr id="9" name="Content Placeholder 11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68" y="6162472"/>
            <a:ext cx="1540672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124744"/>
            <a:ext cx="8229600" cy="4233083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7800" indent="-177800">
              <a:defRPr sz="1400" baseline="0"/>
            </a:lvl1pPr>
            <a:lvl2pPr marL="355600" indent="-177800">
              <a:defRPr sz="1100" baseline="0"/>
            </a:lvl2pPr>
            <a:lvl3pPr marL="534988" indent="-179388">
              <a:defRPr sz="10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l-GR" smtClean="0"/>
              <a:t>25/04/2012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804" y="5429264"/>
            <a:ext cx="8229600" cy="736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anchor="ctr"/>
          <a:lstStyle>
            <a:lvl1pPr marL="177800" indent="-177800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/>
            </a:lvl2pPr>
            <a:lvl3pPr>
              <a:defRPr sz="20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4008" y="6381328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400" baseline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‹#›</a:t>
            </a:fld>
            <a:r>
              <a:rPr lang="el-GR" dirty="0" smtClean="0"/>
              <a:t>/</a:t>
            </a:r>
            <a:r>
              <a:rPr lang="en-US" dirty="0" smtClean="0"/>
              <a:t>19)</a:t>
            </a:r>
            <a:endParaRPr lang="el-G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124744"/>
            <a:ext cx="5729270" cy="4233083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7800" indent="-177800">
              <a:defRPr sz="1400" baseline="0"/>
            </a:lvl1pPr>
            <a:lvl2pPr marL="355600" indent="-177800">
              <a:defRPr sz="1100" baseline="0"/>
            </a:lvl2pPr>
            <a:lvl3pPr marL="534988" indent="-179388">
              <a:defRPr sz="10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286512" y="1124744"/>
            <a:ext cx="2428892" cy="4233083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7800" indent="-177800">
              <a:defRPr sz="1200" baseline="0"/>
            </a:lvl1pPr>
            <a:lvl2pPr>
              <a:defRPr sz="20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25/04/2012</a:t>
            </a: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804" y="5429264"/>
            <a:ext cx="8229600" cy="736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anchor="ctr"/>
          <a:lstStyle>
            <a:lvl1pPr marL="177800" indent="-177800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/>
            </a:lvl2pPr>
            <a:lvl3pPr>
              <a:defRPr sz="20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4008" y="6381328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400" baseline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‹#›</a:t>
            </a:fld>
            <a:r>
              <a:rPr lang="el-GR" dirty="0" smtClean="0"/>
              <a:t>/</a:t>
            </a:r>
            <a:r>
              <a:rPr lang="en-US" dirty="0" smtClean="0"/>
              <a:t>19)</a:t>
            </a:r>
            <a:endParaRPr lang="el-GR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124744"/>
            <a:ext cx="4071966" cy="504056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34" y="1700809"/>
            <a:ext cx="4071966" cy="3657019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7800" indent="-177800">
              <a:defRPr sz="1400" baseline="0"/>
            </a:lvl1pPr>
            <a:lvl2pPr marL="355600" indent="-177800">
              <a:defRPr sz="1100" baseline="0"/>
            </a:lvl2pPr>
            <a:lvl3pPr marL="534988" indent="-179388">
              <a:defRPr sz="10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631" y="1124744"/>
            <a:ext cx="4041775" cy="504056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631" y="1700809"/>
            <a:ext cx="4041775" cy="3657019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7800" indent="-177800">
              <a:defRPr sz="1400" baseline="0"/>
            </a:lvl1pPr>
            <a:lvl2pPr marL="355600" indent="-177800">
              <a:defRPr sz="1100" baseline="0"/>
            </a:lvl2pPr>
            <a:lvl3pPr marL="534988" indent="-179388">
              <a:defRPr sz="10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u="none"/>
            </a:lvl1pPr>
          </a:lstStyle>
          <a:p>
            <a:pPr>
              <a:defRPr/>
            </a:pPr>
            <a:r>
              <a:rPr lang="el-GR" smtClean="0"/>
              <a:t>25/04/2012</a:t>
            </a: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804" y="5429264"/>
            <a:ext cx="8229600" cy="736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anchor="ctr"/>
          <a:lstStyle>
            <a:lvl1pPr marL="177800" indent="-177800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/>
            </a:lvl2pPr>
            <a:lvl3pPr>
              <a:defRPr sz="20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4008" y="6381328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400" baseline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‹#›</a:t>
            </a:fld>
            <a:r>
              <a:rPr lang="el-GR" dirty="0" smtClean="0"/>
              <a:t>/</a:t>
            </a:r>
            <a:r>
              <a:rPr lang="en-US" dirty="0" smtClean="0"/>
              <a:t>19)</a:t>
            </a:r>
            <a:endParaRPr lang="el-GR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500034" y="1124744"/>
            <a:ext cx="4071966" cy="4248472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7800" indent="-177800">
              <a:defRPr sz="1400" baseline="0"/>
            </a:lvl1pPr>
            <a:lvl2pPr marL="355600" indent="-177800">
              <a:defRPr sz="1100" baseline="0"/>
            </a:lvl2pPr>
            <a:lvl3pPr marL="534988" indent="-179388">
              <a:defRPr sz="10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673631" y="1123605"/>
            <a:ext cx="4041775" cy="4249612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7800" indent="-177800">
              <a:defRPr sz="1400" baseline="0"/>
            </a:lvl1pPr>
            <a:lvl2pPr marL="355600" indent="-177800">
              <a:defRPr sz="1100" baseline="0"/>
            </a:lvl2pPr>
            <a:lvl3pPr marL="534988" indent="-179388">
              <a:defRPr sz="10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25/04/2012</a:t>
            </a: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804" y="5429264"/>
            <a:ext cx="8229600" cy="736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anchor="ctr"/>
          <a:lstStyle>
            <a:lvl1pPr marL="177800" indent="-177800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/>
            </a:lvl2pPr>
            <a:lvl3pPr>
              <a:defRPr sz="20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  <a:endParaRPr lang="en-US" dirty="0" smtClean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4008" y="6381328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400" baseline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‹#›</a:t>
            </a:fld>
            <a:r>
              <a:rPr lang="el-GR" dirty="0" smtClean="0"/>
              <a:t>/</a:t>
            </a:r>
            <a:r>
              <a:rPr lang="en-US" dirty="0" smtClean="0"/>
              <a:t>19)</a:t>
            </a:r>
            <a:endParaRPr lang="el-GR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34" y="3284984"/>
            <a:ext cx="4071966" cy="2072843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7800" indent="-177800">
              <a:defRPr sz="1400" baseline="0"/>
            </a:lvl1pPr>
            <a:lvl2pPr marL="355600" indent="-177800">
              <a:defRPr sz="1100" baseline="0"/>
            </a:lvl2pPr>
            <a:lvl3pPr marL="534988" indent="-179388">
              <a:defRPr sz="10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631" y="3284984"/>
            <a:ext cx="4041775" cy="2072843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7800" indent="-177800">
              <a:defRPr sz="1400" baseline="0"/>
            </a:lvl1pPr>
            <a:lvl2pPr marL="355600" indent="-177800">
              <a:defRPr sz="1100" baseline="0"/>
            </a:lvl2pPr>
            <a:lvl3pPr marL="534988" indent="-179388">
              <a:defRPr sz="10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500034" y="1124744"/>
            <a:ext cx="4071966" cy="2088232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7800" indent="-177800">
              <a:defRPr sz="1400" baseline="0"/>
            </a:lvl1pPr>
            <a:lvl2pPr marL="355600" indent="-177800">
              <a:defRPr sz="1100" baseline="0"/>
            </a:lvl2pPr>
            <a:lvl3pPr marL="534988" indent="-179388">
              <a:defRPr sz="10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673631" y="1123605"/>
            <a:ext cx="4041775" cy="2089372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7800" indent="-177800">
              <a:defRPr sz="1400" baseline="0"/>
            </a:lvl1pPr>
            <a:lvl2pPr marL="355600" indent="-177800">
              <a:defRPr sz="1100" baseline="0"/>
            </a:lvl2pPr>
            <a:lvl3pPr marL="534988" indent="-179388">
              <a:defRPr sz="1000" baseline="0"/>
            </a:lvl3pPr>
            <a:lvl4pPr>
              <a:defRPr sz="1200" baseline="0"/>
            </a:lvl4pPr>
            <a:lvl5pPr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804" y="5429264"/>
            <a:ext cx="8229600" cy="736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anchor="ctr"/>
          <a:lstStyle>
            <a:lvl1pPr marL="177800" indent="-177800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 baseline="0"/>
            </a:lvl2pPr>
            <a:lvl3pPr>
              <a:defRPr sz="20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  <a:endParaRPr lang="en-US" dirty="0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25/04/2012</a:t>
            </a:r>
            <a:endParaRPr lang="el-G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4008" y="6381328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400" baseline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‹#›</a:t>
            </a:fld>
            <a:r>
              <a:rPr lang="el-GR" dirty="0" smtClean="0"/>
              <a:t>/</a:t>
            </a:r>
            <a:r>
              <a:rPr lang="en-US" dirty="0" smtClean="0"/>
              <a:t>19)</a:t>
            </a:r>
            <a:endParaRPr lang="el-G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8072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l-GR" smtClean="0"/>
              <a:t>25/04/2012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8772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4008" y="6381328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1400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‹#›</a:t>
            </a:fld>
            <a:r>
              <a:rPr lang="el-GR" dirty="0" smtClean="0"/>
              <a:t>/</a:t>
            </a:r>
            <a:r>
              <a:rPr lang="en-US" dirty="0" smtClean="0"/>
              <a:t>12)</a:t>
            </a:r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9" r:id="rId2"/>
    <p:sldLayoutId id="2147483746" r:id="rId3"/>
    <p:sldLayoutId id="2147483747" r:id="rId4"/>
    <p:sldLayoutId id="2147483750" r:id="rId5"/>
    <p:sldLayoutId id="2147483748" r:id="rId6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microsoft.com/office/2007/relationships/diagramDrawing" Target="../diagrams/drawing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Colors" Target="../diagrams/colors23.xml"/><Relationship Id="rId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3.xml"/><Relationship Id="rId4" Type="http://schemas.openxmlformats.org/officeDocument/2006/relationships/diagramLayout" Target="../diagrams/layout22.xml"/><Relationship Id="rId9" Type="http://schemas.openxmlformats.org/officeDocument/2006/relationships/diagramLayout" Target="../diagrams/layout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Relationship Id="rId9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508" y="2278613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 Black" pitchFamily="18" charset="0"/>
              </a:rPr>
              <a:t>Reinventing the Access Network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7513" y="188640"/>
            <a:ext cx="2466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8007" y="2924944"/>
            <a:ext cx="2367986" cy="127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575556" y="4267542"/>
            <a:ext cx="799288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Anastasios Chatzithomaoglou</a:t>
            </a:r>
          </a:p>
          <a:p>
            <a:pPr algn="ctr"/>
            <a:r>
              <a:rPr lang="en-US" b="1" dirty="0" smtClean="0">
                <a:latin typeface="+mn-lt"/>
              </a:rPr>
              <a:t>(achatz@forthnet.gr)</a:t>
            </a:r>
          </a:p>
          <a:p>
            <a:pPr algn="ctr"/>
            <a:endParaRPr lang="en-US" b="1" dirty="0" smtClean="0">
              <a:latin typeface="+mn-lt"/>
            </a:endParaRPr>
          </a:p>
          <a:p>
            <a:pPr algn="ctr"/>
            <a:r>
              <a:rPr lang="en-US" sz="2000" b="1" dirty="0" smtClean="0">
                <a:latin typeface="+mn-lt"/>
              </a:rPr>
              <a:t>IP Engineering – Forthnet</a:t>
            </a:r>
          </a:p>
          <a:p>
            <a:pPr algn="ctr"/>
            <a:endParaRPr lang="en-US" sz="2800" b="1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17-10-2013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98326"/>
            <a:ext cx="1600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10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</a:rPr>
              <a:t>Issues with old design</a:t>
            </a:r>
          </a:p>
          <a:p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Legacy SDH STM-16 transport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Large L2 domains (</a:t>
            </a:r>
            <a:r>
              <a:rPr lang="en-US" sz="2400" dirty="0" err="1" smtClean="0">
                <a:latin typeface="+mn-lt"/>
              </a:rPr>
              <a:t>macs</a:t>
            </a:r>
            <a:r>
              <a:rPr lang="en-US" sz="2400" dirty="0" smtClean="0">
                <a:latin typeface="+mn-lt"/>
              </a:rPr>
              <a:t>/broadcasts/loops)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Limited vlans (even with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QinQ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Max 2x1G capacity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Active/Standby Redundancy (based on STP)</a:t>
            </a:r>
          </a:p>
          <a:p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Limited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mac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-address space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11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</a:rPr>
              <a:t>General Requirements of new Design</a:t>
            </a:r>
          </a:p>
          <a:p>
            <a:endParaRPr lang="en-US" sz="16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n x 10G only (40G/100G in the future)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L2CP transparency (especially for business services)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QoS bits transparency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Jumbo frames (&gt; 9000 bytes)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Active/Active Redundancy whenever possible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No loss (&lt; 50 ms) upon any Direct Link/Node failure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Minimal loss (&lt; 1 sec) upon any Remote Link/Node failure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No need for very large scalability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 As much formulation/standardization as possible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12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39552" y="980728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latin typeface="+mn-lt"/>
              </a:rPr>
              <a:t>L2 HW Solutions</a:t>
            </a:r>
            <a:r>
              <a:rPr lang="en-US" sz="2800" b="1" dirty="0" smtClean="0">
                <a:latin typeface="+mn-lt"/>
              </a:rPr>
              <a:t>                                      </a:t>
            </a:r>
            <a:r>
              <a:rPr lang="en-US" sz="2800" b="1" u="sng" dirty="0" smtClean="0">
                <a:latin typeface="+mn-lt"/>
              </a:rPr>
              <a:t>L3 HW Solutions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Multiply 1G uplink of Access Switch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Install 10G Access Switch                         Install 10G Access Router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800" b="1" dirty="0" smtClean="0">
                <a:latin typeface="+mn-lt"/>
              </a:rPr>
              <a:t>Transport Solutions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Upgrade SDH to STM-64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Replace SDH with WDM</a:t>
            </a:r>
          </a:p>
          <a:p>
            <a:pPr algn="ctr"/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Remove SDH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2440" y="2420888"/>
            <a:ext cx="504056" cy="643414"/>
          </a:xfrm>
          <a:prstGeom prst="hex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B050"/>
                </a:solidFill>
                <a:latin typeface="Calibri"/>
              </a:rPr>
              <a:t>√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5737914"/>
            <a:ext cx="504056" cy="643414"/>
          </a:xfrm>
          <a:prstGeom prst="hex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B050"/>
                </a:solidFill>
                <a:latin typeface="Calibri"/>
              </a:rPr>
              <a:t>√</a:t>
            </a:r>
            <a:endParaRPr lang="el-GR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700808"/>
            <a:ext cx="504056" cy="643414"/>
          </a:xfrm>
          <a:prstGeom prst="hex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X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2420888"/>
            <a:ext cx="504056" cy="643414"/>
          </a:xfrm>
          <a:prstGeom prst="hex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Calibri"/>
              </a:rPr>
              <a:t>?</a:t>
            </a:r>
            <a:endParaRPr lang="el-GR" sz="28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4225746"/>
            <a:ext cx="504056" cy="643414"/>
          </a:xfrm>
          <a:prstGeom prst="hex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X</a:t>
            </a:r>
            <a:endParaRPr lang="el-GR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5017834"/>
            <a:ext cx="504056" cy="643414"/>
          </a:xfrm>
          <a:prstGeom prst="hexagon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ysDot"/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Calibri"/>
              </a:rPr>
              <a:t>?</a:t>
            </a:r>
            <a:endParaRPr lang="el-GR" sz="2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13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</a:rPr>
              <a:t>G.8032v2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Too cumbersome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Extra vlans per LE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Limited public exposure</a:t>
            </a:r>
          </a:p>
          <a:p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TRILL &amp; SPB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Mostly focused on DC (not applicable for Carrier Ethernet)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Limited OAM functionality (under development)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Non-existent support by CE products</a:t>
            </a:r>
          </a:p>
          <a:p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Vendor Proprietary Solutions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Might do the job quite well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Possible vendor lock-in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Prefer vendor agnostic solutions, unless no such solution exists</a:t>
            </a:r>
          </a:p>
          <a:p>
            <a:endParaRPr lang="en-US" dirty="0" smtClean="0">
              <a:latin typeface="+mn-lt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Final Decision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 Move toward unified network architecture based on IP/MPLS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 Expand L3 deployment from Core/Edge to Aggregation/Access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14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+mn-lt"/>
              </a:rPr>
              <a:t>IGP + optimizations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Simple and works in every case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Slow convergence (hello/timer tuning might fix it)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>
              <a:latin typeface="+mn-lt"/>
            </a:endParaRPr>
          </a:p>
          <a:p>
            <a:r>
              <a:rPr lang="en-US" sz="1400" b="1" dirty="0" smtClean="0">
                <a:latin typeface="+mn-lt"/>
              </a:rPr>
              <a:t>MPLS TE/FRR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+mn-lt"/>
              </a:rPr>
              <a:t> Too complex (although used in other parts of the network for TE)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+mn-lt"/>
              </a:rPr>
              <a:t> No easy way for automation (affinity/manual)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+mn-lt"/>
              </a:rPr>
              <a:t> Explicit paths for inter-area tunnels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en-US" sz="1400" b="1" dirty="0" smtClean="0">
                <a:solidFill>
                  <a:srgbClr val="0070C0"/>
                </a:solidFill>
                <a:latin typeface="+mn-lt"/>
              </a:rPr>
              <a:t>(r)LFA 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Plug &amp; Play (unless IETF blows it up)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Some topologies not covered 100%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Micro-loops are possible</a:t>
            </a:r>
          </a:p>
          <a:p>
            <a:endParaRPr lang="en-US" sz="1400" dirty="0" smtClean="0">
              <a:latin typeface="+mn-lt"/>
            </a:endParaRPr>
          </a:p>
          <a:p>
            <a:r>
              <a:rPr lang="en-US" sz="1400" b="1" dirty="0" smtClean="0">
                <a:solidFill>
                  <a:srgbClr val="0070C0"/>
                </a:solidFill>
                <a:latin typeface="+mn-lt"/>
              </a:rPr>
              <a:t>BFD 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Use to detect losses due to virtual ifs (otherwise it would be detected at PHY, due to FO)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SW-based in some platforms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>
              <a:latin typeface="+mn-lt"/>
            </a:endParaRPr>
          </a:p>
          <a:p>
            <a:r>
              <a:rPr lang="en-US" sz="1400" b="1" dirty="0" smtClean="0">
                <a:solidFill>
                  <a:srgbClr val="0070C0"/>
                </a:solidFill>
                <a:latin typeface="+mn-lt"/>
              </a:rPr>
              <a:t>EoMPLS/VPLS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70C0"/>
                </a:solidFill>
                <a:latin typeface="+mn-lt"/>
              </a:rPr>
              <a:t> A/A and A/S Pseudowires to transfer L2 services from Access to Aggregation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>
              <a:solidFill>
                <a:srgbClr val="0070C0"/>
              </a:solidFill>
              <a:latin typeface="+mn-lt"/>
            </a:endParaRPr>
          </a:p>
          <a:p>
            <a:r>
              <a:rPr lang="en-US" sz="1400" b="1" dirty="0" smtClean="0">
                <a:latin typeface="+mn-lt"/>
              </a:rPr>
              <a:t>PW-HE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+mn-lt"/>
              </a:rPr>
              <a:t> Remove completely Vlans/L2 from Aggregation</a:t>
            </a:r>
          </a:p>
          <a:p>
            <a:pPr>
              <a:buFont typeface="Wingdings" pitchFamily="2" charset="2"/>
              <a:buChar char="q"/>
            </a:pPr>
            <a:r>
              <a:rPr lang="en-US" sz="1400" dirty="0" smtClean="0">
                <a:latin typeface="+mn-lt"/>
              </a:rPr>
              <a:t> More Pseudowires from Access to Edge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15</a:t>
            </a:fld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080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28184" y="1052736"/>
            <a:ext cx="2448272" cy="440769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From 2,5G SDH Rings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16</a:t>
            </a:fld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52737"/>
            <a:ext cx="9144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28184" y="1052736"/>
            <a:ext cx="2448272" cy="440769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 10G FO/IP Rings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17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4464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+mn-lt"/>
              </a:rPr>
              <a:t>Old Design</a:t>
            </a:r>
          </a:p>
          <a:p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Legacy SDH STM-16 transport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Large L2 domains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Limited vlans (even with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QinQ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Max 2x1G capacity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Redundancy based on SDH/STP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 Limited </a:t>
            </a:r>
            <a:r>
              <a:rPr lang="en-US" sz="2400" dirty="0" err="1" smtClean="0">
                <a:solidFill>
                  <a:srgbClr val="FF0000"/>
                </a:solidFill>
                <a:latin typeface="+mn-lt"/>
              </a:rPr>
              <a:t>mac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-address space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980728"/>
            <a:ext cx="410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u="sng" dirty="0" smtClean="0">
                <a:latin typeface="+mn-lt"/>
              </a:rPr>
              <a:t>New Design</a:t>
            </a:r>
          </a:p>
          <a:p>
            <a:pPr algn="r"/>
            <a:endParaRPr lang="en-US" sz="2400" dirty="0" smtClean="0">
              <a:latin typeface="+mn-lt"/>
            </a:endParaRPr>
          </a:p>
          <a:p>
            <a:pPr algn="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 Direct FO, no SDH</a:t>
            </a:r>
          </a:p>
          <a:p>
            <a:pPr algn="r">
              <a:buFont typeface="Wingdings" pitchFamily="2" charset="2"/>
              <a:buChar char="q"/>
            </a:pPr>
            <a:endParaRPr lang="en-US" sz="2400" dirty="0" smtClean="0">
              <a:solidFill>
                <a:srgbClr val="00B050"/>
              </a:solidFill>
              <a:latin typeface="+mn-lt"/>
            </a:endParaRPr>
          </a:p>
          <a:p>
            <a:pPr algn="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 Limited L2 domains</a:t>
            </a:r>
          </a:p>
          <a:p>
            <a:pPr algn="r">
              <a:buFont typeface="Wingdings" pitchFamily="2" charset="2"/>
              <a:buChar char="q"/>
            </a:pPr>
            <a:endParaRPr lang="en-US" sz="2400" dirty="0" smtClean="0">
              <a:solidFill>
                <a:srgbClr val="00B050"/>
              </a:solidFill>
              <a:latin typeface="+mn-lt"/>
            </a:endParaRPr>
          </a:p>
          <a:p>
            <a:pPr algn="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 Many PWs</a:t>
            </a:r>
          </a:p>
          <a:p>
            <a:pPr algn="r">
              <a:buFont typeface="Wingdings" pitchFamily="2" charset="2"/>
              <a:buChar char="q"/>
            </a:pPr>
            <a:endParaRPr lang="en-US" sz="2400" dirty="0" smtClean="0">
              <a:solidFill>
                <a:srgbClr val="00B050"/>
              </a:solidFill>
              <a:latin typeface="+mn-lt"/>
            </a:endParaRPr>
          </a:p>
          <a:p>
            <a:pPr algn="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 Max 2x10G capacity</a:t>
            </a:r>
          </a:p>
          <a:p>
            <a:pPr algn="r">
              <a:buFont typeface="Wingdings" pitchFamily="2" charset="2"/>
              <a:buChar char="q"/>
            </a:pPr>
            <a:endParaRPr lang="en-US" sz="2400" dirty="0" smtClean="0">
              <a:solidFill>
                <a:srgbClr val="00B050"/>
              </a:solidFill>
              <a:latin typeface="+mn-lt"/>
            </a:endParaRPr>
          </a:p>
          <a:p>
            <a:pPr algn="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 Redundancy based on IP</a:t>
            </a:r>
          </a:p>
          <a:p>
            <a:pPr algn="r">
              <a:buFont typeface="Wingdings" pitchFamily="2" charset="2"/>
              <a:buChar char="q"/>
            </a:pPr>
            <a:endParaRPr lang="en-US" sz="2400" dirty="0" smtClean="0">
              <a:solidFill>
                <a:srgbClr val="00B050"/>
              </a:solidFill>
              <a:latin typeface="+mn-lt"/>
            </a:endParaRPr>
          </a:p>
          <a:p>
            <a:pPr algn="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 x10 </a:t>
            </a:r>
            <a:r>
              <a:rPr lang="en-US" sz="2400" dirty="0" err="1" smtClean="0">
                <a:solidFill>
                  <a:srgbClr val="00B050"/>
                </a:solidFill>
                <a:latin typeface="+mn-lt"/>
              </a:rPr>
              <a:t>mac</a:t>
            </a:r>
            <a:r>
              <a:rPr lang="en-US" sz="2400" dirty="0" smtClean="0">
                <a:solidFill>
                  <a:srgbClr val="00B050"/>
                </a:solidFill>
                <a:latin typeface="+mn-lt"/>
              </a:rPr>
              <a:t>-address space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18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335" y="1017312"/>
            <a:ext cx="774733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8104" y="1052736"/>
            <a:ext cx="3168352" cy="1101923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10G FO Rings</a:t>
            </a:r>
          </a:p>
          <a:p>
            <a:r>
              <a:rPr lang="en-US" dirty="0" smtClean="0"/>
              <a:t>10G Circuits</a:t>
            </a:r>
          </a:p>
          <a:p>
            <a:r>
              <a:rPr lang="en-US" dirty="0" smtClean="0"/>
              <a:t>IP/FRR for Redundancy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3412580"/>
            <a:ext cx="792088" cy="4484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b="1" dirty="0" smtClean="0"/>
              <a:t>10</a:t>
            </a:r>
            <a:r>
              <a:rPr lang="en-US" sz="1600" b="1" dirty="0" smtClean="0">
                <a:latin typeface="+mn-lt"/>
              </a:rPr>
              <a:t>G</a:t>
            </a:r>
            <a:endParaRPr lang="el-GR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1022539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2348880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3902859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5229200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2030651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3398803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2966755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nx10G</a:t>
            </a:r>
            <a:endParaRPr lang="el-GR" sz="1600" b="1" dirty="0">
              <a:latin typeface="+mn-lt"/>
            </a:endParaRPr>
          </a:p>
        </p:txBody>
      </p:sp>
      <p:sp>
        <p:nvSpPr>
          <p:cNvPr id="17" name="Can 16"/>
          <p:cNvSpPr/>
          <p:nvPr/>
        </p:nvSpPr>
        <p:spPr>
          <a:xfrm rot="-2160000">
            <a:off x="2956388" y="1373123"/>
            <a:ext cx="144000" cy="2880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Can 17"/>
          <p:cNvSpPr/>
          <p:nvPr/>
        </p:nvSpPr>
        <p:spPr>
          <a:xfrm rot="-2700000">
            <a:off x="3048515" y="1226205"/>
            <a:ext cx="144000" cy="2268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 rot="420000">
            <a:off x="4361149" y="3154194"/>
            <a:ext cx="2160000" cy="2160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B05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 rot="840000">
            <a:off x="4285749" y="3412928"/>
            <a:ext cx="1944000" cy="2160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B05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 rot="-360000">
            <a:off x="4289904" y="3851910"/>
            <a:ext cx="1908000" cy="2160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B05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 rot="-600000">
            <a:off x="4287574" y="3549143"/>
            <a:ext cx="2232000" cy="2160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B05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&quot;No&quot; Symbol 22"/>
          <p:cNvSpPr/>
          <p:nvPr/>
        </p:nvSpPr>
        <p:spPr>
          <a:xfrm>
            <a:off x="1331640" y="1556792"/>
            <a:ext cx="216024" cy="216024"/>
          </a:xfrm>
          <a:prstGeom prst="noSmoking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60000"/>
                </a:schemeClr>
              </a:gs>
              <a:gs pos="80000">
                <a:schemeClr val="accent2">
                  <a:shade val="93000"/>
                  <a:satMod val="130000"/>
                  <a:alpha val="60000"/>
                </a:schemeClr>
              </a:gs>
              <a:gs pos="100000">
                <a:schemeClr val="accent2">
                  <a:shade val="94000"/>
                  <a:satMod val="135000"/>
                  <a:alpha val="6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804248" y="2276872"/>
            <a:ext cx="1872208" cy="576064"/>
          </a:xfrm>
          <a:prstGeom prst="wedgeRoundRectCallout">
            <a:avLst>
              <a:gd name="adj1" fmla="val -44116"/>
              <a:gd name="adj2" fmla="val 116027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dirty="0" smtClean="0"/>
              <a:t>BRAS clustering using PADO priorities</a:t>
            </a:r>
            <a:endParaRPr lang="el-G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 animBg="1"/>
      <p:bldP spid="18" grpId="0" animBg="1"/>
      <p:bldP spid="19" grpId="1" animBg="1"/>
      <p:bldP spid="20" grpId="1" animBg="1"/>
      <p:bldP spid="21" grpId="1" animBg="1"/>
      <p:bldP spid="22" grpId="1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683568" y="1484784"/>
            <a:ext cx="1440160" cy="216024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5" name="Group 124"/>
          <p:cNvGrpSpPr/>
          <p:nvPr/>
        </p:nvGrpSpPr>
        <p:grpSpPr>
          <a:xfrm>
            <a:off x="611560" y="2852936"/>
            <a:ext cx="504056" cy="576064"/>
            <a:chOff x="7092280" y="1124744"/>
            <a:chExt cx="720080" cy="576064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7092280" y="1124744"/>
              <a:ext cx="720080" cy="216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092280" y="1412776"/>
              <a:ext cx="72008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7092280" y="1484784"/>
              <a:ext cx="720080" cy="216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ounded Rectangle 82"/>
          <p:cNvSpPr/>
          <p:nvPr/>
        </p:nvSpPr>
        <p:spPr>
          <a:xfrm>
            <a:off x="683568" y="3789040"/>
            <a:ext cx="1440160" cy="216024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9" name="Group 128"/>
          <p:cNvGrpSpPr/>
          <p:nvPr/>
        </p:nvGrpSpPr>
        <p:grpSpPr>
          <a:xfrm>
            <a:off x="611560" y="5157192"/>
            <a:ext cx="504056" cy="576064"/>
            <a:chOff x="7092280" y="1124744"/>
            <a:chExt cx="720080" cy="576064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7092280" y="1124744"/>
              <a:ext cx="720080" cy="2160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7092280" y="1412776"/>
              <a:ext cx="72008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7092280" y="1484784"/>
              <a:ext cx="720080" cy="21602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3851920" y="4149080"/>
            <a:ext cx="1440160" cy="151216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ounded Rectangle 19"/>
          <p:cNvSpPr/>
          <p:nvPr/>
        </p:nvSpPr>
        <p:spPr>
          <a:xfrm>
            <a:off x="3851920" y="1628800"/>
            <a:ext cx="1440160" cy="1512168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19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1079672" y="5301208"/>
            <a:ext cx="540000" cy="432000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EFP</a:t>
            </a:r>
            <a:endParaRPr lang="el-GR" sz="1400" dirty="0"/>
          </a:p>
        </p:txBody>
      </p:sp>
      <p:sp>
        <p:nvSpPr>
          <p:cNvPr id="23" name="Oval 22"/>
          <p:cNvSpPr/>
          <p:nvPr/>
        </p:nvSpPr>
        <p:spPr>
          <a:xfrm>
            <a:off x="7236296" y="1844824"/>
            <a:ext cx="1116000" cy="1044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BRAS/BNG</a:t>
            </a:r>
          </a:p>
        </p:txBody>
      </p:sp>
      <p:sp>
        <p:nvSpPr>
          <p:cNvPr id="24" name="Oval 23"/>
          <p:cNvSpPr/>
          <p:nvPr/>
        </p:nvSpPr>
        <p:spPr>
          <a:xfrm>
            <a:off x="7236296" y="4509120"/>
            <a:ext cx="1116000" cy="1044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BRAS/BNG</a:t>
            </a:r>
          </a:p>
        </p:txBody>
      </p:sp>
      <p:cxnSp>
        <p:nvCxnSpPr>
          <p:cNvPr id="28" name="Straight Connector 27"/>
          <p:cNvCxnSpPr>
            <a:stCxn id="12" idx="0"/>
            <a:endCxn id="6" idx="3"/>
          </p:cNvCxnSpPr>
          <p:nvPr/>
        </p:nvCxnSpPr>
        <p:spPr>
          <a:xfrm>
            <a:off x="1583728" y="1880828"/>
            <a:ext cx="2772248" cy="144016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0"/>
            <a:endCxn id="10" idx="3"/>
          </p:cNvCxnSpPr>
          <p:nvPr/>
        </p:nvCxnSpPr>
        <p:spPr>
          <a:xfrm>
            <a:off x="1583728" y="1880828"/>
            <a:ext cx="2772248" cy="2664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5"/>
            <a:endCxn id="10" idx="3"/>
          </p:cNvCxnSpPr>
          <p:nvPr/>
        </p:nvCxnSpPr>
        <p:spPr>
          <a:xfrm>
            <a:off x="1583728" y="2414395"/>
            <a:ext cx="2772248" cy="2130729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0"/>
            <a:endCxn id="23" idx="2"/>
          </p:cNvCxnSpPr>
          <p:nvPr/>
        </p:nvCxnSpPr>
        <p:spPr>
          <a:xfrm>
            <a:off x="4788024" y="2024844"/>
            <a:ext cx="2448272" cy="341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0"/>
            <a:endCxn id="23" idx="3"/>
          </p:cNvCxnSpPr>
          <p:nvPr/>
        </p:nvCxnSpPr>
        <p:spPr>
          <a:xfrm flipV="1">
            <a:off x="4788024" y="2735934"/>
            <a:ext cx="2611707" cy="18091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0"/>
            <a:endCxn id="24" idx="1"/>
          </p:cNvCxnSpPr>
          <p:nvPr/>
        </p:nvCxnSpPr>
        <p:spPr>
          <a:xfrm>
            <a:off x="4788024" y="2024844"/>
            <a:ext cx="2611707" cy="26371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" idx="0"/>
            <a:endCxn id="24" idx="2"/>
          </p:cNvCxnSpPr>
          <p:nvPr/>
        </p:nvCxnSpPr>
        <p:spPr>
          <a:xfrm>
            <a:off x="4788024" y="4545124"/>
            <a:ext cx="2448272" cy="4859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5" idx="3"/>
            <a:endCxn id="6" idx="3"/>
          </p:cNvCxnSpPr>
          <p:nvPr/>
        </p:nvCxnSpPr>
        <p:spPr>
          <a:xfrm flipV="1">
            <a:off x="1619672" y="2024844"/>
            <a:ext cx="2736304" cy="1188108"/>
          </a:xfrm>
          <a:prstGeom prst="line">
            <a:avLst/>
          </a:prstGeom>
          <a:ln w="76200" cmpd="tri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5" idx="3"/>
            <a:endCxn id="10" idx="3"/>
          </p:cNvCxnSpPr>
          <p:nvPr/>
        </p:nvCxnSpPr>
        <p:spPr>
          <a:xfrm>
            <a:off x="1619672" y="3212952"/>
            <a:ext cx="2736304" cy="1332172"/>
          </a:xfrm>
          <a:prstGeom prst="line">
            <a:avLst/>
          </a:prstGeom>
          <a:ln w="76200" cmpd="tri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3" idx="5"/>
            <a:endCxn id="6" idx="3"/>
          </p:cNvCxnSpPr>
          <p:nvPr/>
        </p:nvCxnSpPr>
        <p:spPr>
          <a:xfrm flipV="1">
            <a:off x="1583728" y="2024844"/>
            <a:ext cx="2772248" cy="389551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0"/>
            <a:endCxn id="23" idx="2"/>
          </p:cNvCxnSpPr>
          <p:nvPr/>
        </p:nvCxnSpPr>
        <p:spPr>
          <a:xfrm flipV="1">
            <a:off x="4788024" y="2366824"/>
            <a:ext cx="2448272" cy="3060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0"/>
            <a:endCxn id="24" idx="1"/>
          </p:cNvCxnSpPr>
          <p:nvPr/>
        </p:nvCxnSpPr>
        <p:spPr>
          <a:xfrm>
            <a:off x="4788024" y="2672916"/>
            <a:ext cx="2611707" cy="19890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1" idx="0"/>
            <a:endCxn id="23" idx="3"/>
          </p:cNvCxnSpPr>
          <p:nvPr/>
        </p:nvCxnSpPr>
        <p:spPr>
          <a:xfrm flipV="1">
            <a:off x="4788024" y="2735934"/>
            <a:ext cx="2611707" cy="24572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1" idx="0"/>
            <a:endCxn id="24" idx="2"/>
          </p:cNvCxnSpPr>
          <p:nvPr/>
        </p:nvCxnSpPr>
        <p:spPr>
          <a:xfrm flipV="1">
            <a:off x="4788024" y="5031120"/>
            <a:ext cx="2448272" cy="1620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16" idx="0"/>
            <a:endCxn id="7" idx="3"/>
          </p:cNvCxnSpPr>
          <p:nvPr/>
        </p:nvCxnSpPr>
        <p:spPr>
          <a:xfrm flipV="1">
            <a:off x="1583728" y="2672916"/>
            <a:ext cx="2772248" cy="15122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6" idx="0"/>
            <a:endCxn id="11" idx="3"/>
          </p:cNvCxnSpPr>
          <p:nvPr/>
        </p:nvCxnSpPr>
        <p:spPr>
          <a:xfrm>
            <a:off x="1583728" y="4185132"/>
            <a:ext cx="2772248" cy="10080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7" idx="5"/>
            <a:endCxn id="7" idx="3"/>
          </p:cNvCxnSpPr>
          <p:nvPr/>
        </p:nvCxnSpPr>
        <p:spPr>
          <a:xfrm flipV="1">
            <a:off x="1583728" y="2672916"/>
            <a:ext cx="2772248" cy="204573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7" idx="5"/>
            <a:endCxn id="11" idx="3"/>
          </p:cNvCxnSpPr>
          <p:nvPr/>
        </p:nvCxnSpPr>
        <p:spPr>
          <a:xfrm>
            <a:off x="1583728" y="4718651"/>
            <a:ext cx="2772248" cy="474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8" idx="3"/>
            <a:endCxn id="7" idx="3"/>
          </p:cNvCxnSpPr>
          <p:nvPr/>
        </p:nvCxnSpPr>
        <p:spPr>
          <a:xfrm flipV="1">
            <a:off x="1619672" y="2672916"/>
            <a:ext cx="2736304" cy="2844292"/>
          </a:xfrm>
          <a:prstGeom prst="line">
            <a:avLst/>
          </a:prstGeom>
          <a:ln w="76200" cmpd="tri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18" idx="3"/>
            <a:endCxn id="11" idx="3"/>
          </p:cNvCxnSpPr>
          <p:nvPr/>
        </p:nvCxnSpPr>
        <p:spPr>
          <a:xfrm flipV="1">
            <a:off x="1619672" y="5193196"/>
            <a:ext cx="2736304" cy="324012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iamond 79"/>
          <p:cNvSpPr/>
          <p:nvPr/>
        </p:nvSpPr>
        <p:spPr>
          <a:xfrm>
            <a:off x="1079672" y="5229200"/>
            <a:ext cx="540000" cy="432000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EFP</a:t>
            </a:r>
            <a:endParaRPr lang="el-GR" sz="1400" dirty="0"/>
          </a:p>
        </p:txBody>
      </p:sp>
      <p:sp>
        <p:nvSpPr>
          <p:cNvPr id="81" name="Diamond 80"/>
          <p:cNvSpPr/>
          <p:nvPr/>
        </p:nvSpPr>
        <p:spPr>
          <a:xfrm>
            <a:off x="1079672" y="5157192"/>
            <a:ext cx="540000" cy="432000"/>
          </a:xfrm>
          <a:prstGeom prst="diamon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EFP</a:t>
            </a:r>
            <a:endParaRPr lang="el-GR" sz="1400" dirty="0"/>
          </a:p>
        </p:txBody>
      </p:sp>
      <p:grpSp>
        <p:nvGrpSpPr>
          <p:cNvPr id="93" name="Group 92"/>
          <p:cNvGrpSpPr/>
          <p:nvPr/>
        </p:nvGrpSpPr>
        <p:grpSpPr>
          <a:xfrm>
            <a:off x="611560" y="1628800"/>
            <a:ext cx="648072" cy="504056"/>
            <a:chOff x="7092280" y="1124744"/>
            <a:chExt cx="720080" cy="576064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7380312" y="1124744"/>
              <a:ext cx="0" cy="57606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380312" y="1412776"/>
              <a:ext cx="4320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092280" y="1124744"/>
              <a:ext cx="28803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092280" y="1412776"/>
              <a:ext cx="28803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092280" y="1700808"/>
              <a:ext cx="28803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11560" y="2204864"/>
            <a:ext cx="648072" cy="504056"/>
            <a:chOff x="7092280" y="1124744"/>
            <a:chExt cx="720080" cy="576064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7380312" y="1124744"/>
              <a:ext cx="0" cy="57606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7380312" y="1412776"/>
              <a:ext cx="43204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092280" y="1124744"/>
              <a:ext cx="28803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092280" y="1412776"/>
              <a:ext cx="28803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092280" y="1700808"/>
              <a:ext cx="288032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gular Pentagon 12"/>
          <p:cNvSpPr/>
          <p:nvPr/>
        </p:nvSpPr>
        <p:spPr>
          <a:xfrm>
            <a:off x="1151680" y="2276872"/>
            <a:ext cx="432048" cy="360040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BD</a:t>
            </a:r>
            <a:endParaRPr lang="el-GR" sz="14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611560" y="3933056"/>
            <a:ext cx="648072" cy="504056"/>
            <a:chOff x="7092280" y="1124744"/>
            <a:chExt cx="720080" cy="576064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7380312" y="1124744"/>
              <a:ext cx="0" cy="57606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7380312" y="1412776"/>
              <a:ext cx="43204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092280" y="1124744"/>
              <a:ext cx="2880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7092280" y="1412776"/>
              <a:ext cx="2880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092280" y="1700808"/>
              <a:ext cx="2880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611560" y="4509120"/>
            <a:ext cx="648072" cy="504056"/>
            <a:chOff x="7092280" y="1124744"/>
            <a:chExt cx="720080" cy="576064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7380312" y="1124744"/>
              <a:ext cx="0" cy="57606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380312" y="1412776"/>
              <a:ext cx="43204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7092280" y="1124744"/>
              <a:ext cx="2880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7092280" y="1412776"/>
              <a:ext cx="2880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7092280" y="1700808"/>
              <a:ext cx="28803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iamond 14"/>
          <p:cNvSpPr/>
          <p:nvPr/>
        </p:nvSpPr>
        <p:spPr>
          <a:xfrm>
            <a:off x="1079672" y="2996952"/>
            <a:ext cx="540000" cy="4320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EFP</a:t>
            </a:r>
            <a:endParaRPr lang="el-GR" sz="1400" dirty="0"/>
          </a:p>
        </p:txBody>
      </p:sp>
      <p:sp>
        <p:nvSpPr>
          <p:cNvPr id="58" name="Diamond 57"/>
          <p:cNvSpPr/>
          <p:nvPr/>
        </p:nvSpPr>
        <p:spPr>
          <a:xfrm>
            <a:off x="1079672" y="2924992"/>
            <a:ext cx="540000" cy="4320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EFP</a:t>
            </a:r>
            <a:endParaRPr lang="el-GR" sz="1400" dirty="0"/>
          </a:p>
        </p:txBody>
      </p:sp>
      <p:sp>
        <p:nvSpPr>
          <p:cNvPr id="59" name="Diamond 58"/>
          <p:cNvSpPr/>
          <p:nvPr/>
        </p:nvSpPr>
        <p:spPr>
          <a:xfrm>
            <a:off x="1079672" y="2852936"/>
            <a:ext cx="540000" cy="4320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EFP</a:t>
            </a:r>
            <a:endParaRPr lang="el-GR" sz="1400" dirty="0"/>
          </a:p>
        </p:txBody>
      </p:sp>
      <p:sp>
        <p:nvSpPr>
          <p:cNvPr id="133" name="TextBox 132"/>
          <p:cNvSpPr txBox="1"/>
          <p:nvPr/>
        </p:nvSpPr>
        <p:spPr>
          <a:xfrm>
            <a:off x="683568" y="119675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Access Router</a:t>
            </a:r>
            <a:endParaRPr lang="el-GR" sz="1600" b="1" dirty="0">
              <a:latin typeface="+mn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851920" y="1124744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Aggregation</a:t>
            </a:r>
          </a:p>
          <a:p>
            <a:pPr algn="ctr"/>
            <a:r>
              <a:rPr lang="en-US" sz="1600" b="1" dirty="0" smtClean="0">
                <a:latin typeface="+mn-lt"/>
              </a:rPr>
              <a:t>Router</a:t>
            </a:r>
            <a:endParaRPr lang="el-GR" sz="1600" b="1" dirty="0">
              <a:latin typeface="+mn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020272" y="111603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Edge</a:t>
            </a:r>
          </a:p>
          <a:p>
            <a:pPr algn="ctr"/>
            <a:r>
              <a:rPr lang="en-US" sz="1600" b="1" dirty="0" smtClean="0">
                <a:latin typeface="+mn-lt"/>
              </a:rPr>
              <a:t>Router</a:t>
            </a:r>
            <a:endParaRPr lang="el-GR" sz="1600" b="1" dirty="0">
              <a:latin typeface="+mn-lt"/>
            </a:endParaRPr>
          </a:p>
        </p:txBody>
      </p:sp>
      <p:sp>
        <p:nvSpPr>
          <p:cNvPr id="138" name="Regular Pentagon 137"/>
          <p:cNvSpPr/>
          <p:nvPr/>
        </p:nvSpPr>
        <p:spPr>
          <a:xfrm>
            <a:off x="4644008" y="1916832"/>
            <a:ext cx="432048" cy="360040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BD</a:t>
            </a:r>
            <a:endParaRPr lang="el-GR" sz="1400" dirty="0"/>
          </a:p>
        </p:txBody>
      </p:sp>
      <p:sp>
        <p:nvSpPr>
          <p:cNvPr id="6" name="Hexagon 5"/>
          <p:cNvSpPr/>
          <p:nvPr/>
        </p:nvSpPr>
        <p:spPr>
          <a:xfrm>
            <a:off x="4355976" y="1844824"/>
            <a:ext cx="432048" cy="3600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VFI</a:t>
            </a:r>
            <a:endParaRPr lang="el-GR" sz="1400" dirty="0"/>
          </a:p>
        </p:txBody>
      </p:sp>
      <p:sp>
        <p:nvSpPr>
          <p:cNvPr id="139" name="Regular Pentagon 138"/>
          <p:cNvSpPr/>
          <p:nvPr/>
        </p:nvSpPr>
        <p:spPr>
          <a:xfrm>
            <a:off x="4644008" y="4293096"/>
            <a:ext cx="432048" cy="360040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BD</a:t>
            </a:r>
            <a:endParaRPr lang="el-GR" sz="1400" dirty="0"/>
          </a:p>
        </p:txBody>
      </p:sp>
      <p:sp>
        <p:nvSpPr>
          <p:cNvPr id="10" name="Hexagon 9"/>
          <p:cNvSpPr/>
          <p:nvPr/>
        </p:nvSpPr>
        <p:spPr>
          <a:xfrm>
            <a:off x="4355976" y="4365104"/>
            <a:ext cx="432048" cy="3600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VFI</a:t>
            </a:r>
            <a:endParaRPr lang="el-GR" sz="1400" dirty="0"/>
          </a:p>
        </p:txBody>
      </p:sp>
      <p:sp>
        <p:nvSpPr>
          <p:cNvPr id="140" name="Regular Pentagon 139"/>
          <p:cNvSpPr/>
          <p:nvPr/>
        </p:nvSpPr>
        <p:spPr>
          <a:xfrm>
            <a:off x="4644008" y="4941168"/>
            <a:ext cx="432048" cy="36004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BD</a:t>
            </a:r>
            <a:endParaRPr lang="el-GR" sz="1400" dirty="0"/>
          </a:p>
        </p:txBody>
      </p:sp>
      <p:sp>
        <p:nvSpPr>
          <p:cNvPr id="11" name="Hexagon 10"/>
          <p:cNvSpPr/>
          <p:nvPr/>
        </p:nvSpPr>
        <p:spPr>
          <a:xfrm>
            <a:off x="4355976" y="5013176"/>
            <a:ext cx="432048" cy="36004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VFI</a:t>
            </a:r>
            <a:endParaRPr lang="el-GR" sz="1400" dirty="0"/>
          </a:p>
        </p:txBody>
      </p:sp>
      <p:sp>
        <p:nvSpPr>
          <p:cNvPr id="141" name="Regular Pentagon 140"/>
          <p:cNvSpPr/>
          <p:nvPr/>
        </p:nvSpPr>
        <p:spPr>
          <a:xfrm>
            <a:off x="4644008" y="2564904"/>
            <a:ext cx="432048" cy="36004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BD</a:t>
            </a:r>
            <a:endParaRPr lang="el-GR" sz="1400" dirty="0"/>
          </a:p>
        </p:txBody>
      </p:sp>
      <p:sp>
        <p:nvSpPr>
          <p:cNvPr id="7" name="Hexagon 6"/>
          <p:cNvSpPr/>
          <p:nvPr/>
        </p:nvSpPr>
        <p:spPr>
          <a:xfrm>
            <a:off x="4355976" y="2492896"/>
            <a:ext cx="432048" cy="36004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VFI</a:t>
            </a:r>
            <a:endParaRPr lang="el-GR" sz="1400" dirty="0"/>
          </a:p>
        </p:txBody>
      </p:sp>
      <p:sp>
        <p:nvSpPr>
          <p:cNvPr id="142" name="Regular Pentagon 141"/>
          <p:cNvSpPr/>
          <p:nvPr/>
        </p:nvSpPr>
        <p:spPr>
          <a:xfrm>
            <a:off x="827584" y="1628800"/>
            <a:ext cx="432048" cy="360040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BD</a:t>
            </a:r>
            <a:endParaRPr lang="el-GR" sz="1400" dirty="0"/>
          </a:p>
        </p:txBody>
      </p:sp>
      <p:sp>
        <p:nvSpPr>
          <p:cNvPr id="12" name="Hexagon 11"/>
          <p:cNvSpPr/>
          <p:nvPr/>
        </p:nvSpPr>
        <p:spPr>
          <a:xfrm>
            <a:off x="1151680" y="1700808"/>
            <a:ext cx="432048" cy="36004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VFI</a:t>
            </a:r>
            <a:endParaRPr lang="el-GR" sz="1400" dirty="0"/>
          </a:p>
        </p:txBody>
      </p:sp>
      <p:sp>
        <p:nvSpPr>
          <p:cNvPr id="143" name="Regular Pentagon 142"/>
          <p:cNvSpPr/>
          <p:nvPr/>
        </p:nvSpPr>
        <p:spPr>
          <a:xfrm>
            <a:off x="827584" y="3933056"/>
            <a:ext cx="432048" cy="36004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BD</a:t>
            </a:r>
            <a:endParaRPr lang="el-GR" sz="1400" dirty="0"/>
          </a:p>
        </p:txBody>
      </p:sp>
      <p:sp>
        <p:nvSpPr>
          <p:cNvPr id="17" name="Regular Pentagon 16"/>
          <p:cNvSpPr/>
          <p:nvPr/>
        </p:nvSpPr>
        <p:spPr>
          <a:xfrm>
            <a:off x="1151680" y="4581128"/>
            <a:ext cx="432048" cy="360040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BD</a:t>
            </a:r>
            <a:endParaRPr lang="el-GR" sz="1400" dirty="0"/>
          </a:p>
        </p:txBody>
      </p:sp>
      <p:sp>
        <p:nvSpPr>
          <p:cNvPr id="16" name="Hexagon 15"/>
          <p:cNvSpPr/>
          <p:nvPr/>
        </p:nvSpPr>
        <p:spPr>
          <a:xfrm>
            <a:off x="1151680" y="4005112"/>
            <a:ext cx="432048" cy="36004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/>
              <a:t>VFI</a:t>
            </a:r>
            <a:endParaRPr lang="el-GR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2</a:t>
            </a:fld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716" y="1695525"/>
            <a:ext cx="8318569" cy="42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15616" y="1628800"/>
            <a:ext cx="5040560" cy="4392488"/>
          </a:xfrm>
          <a:prstGeom prst="rect">
            <a:avLst/>
          </a:prstGeom>
          <a:solidFill>
            <a:srgbClr val="FFC000">
              <a:alpha val="50000"/>
            </a:srgbClr>
          </a:solidFill>
          <a:ln w="12700" cap="rnd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115616" y="1196752"/>
            <a:ext cx="5040560" cy="368022"/>
          </a:xfrm>
          <a:prstGeom prst="snip2SameRect">
            <a:avLst/>
          </a:prstGeom>
          <a:noFill/>
          <a:ln cap="rnd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This presentation focuses on this part of the network</a:t>
            </a:r>
            <a:endParaRPr lang="el-GR" sz="16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20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980728"/>
            <a:ext cx="81369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</a:rPr>
              <a:t>IGP Details</a:t>
            </a:r>
          </a:p>
          <a:p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IPv4 10.X.Y.Z </a:t>
            </a:r>
            <a:r>
              <a:rPr lang="en-US" dirty="0" smtClean="0">
                <a:latin typeface="+mn-lt"/>
              </a:rPr>
              <a:t>addressing (no IPv6 for LDP yet)</a:t>
            </a: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OSPF (already used in the network)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Area 0 for aggregation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Area 0.X.Y.Z for all access rings between POPs X &amp; Y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Multi-area adjacency (if needed for intra-area </a:t>
            </a:r>
            <a:r>
              <a:rPr lang="en-US" dirty="0" err="1" smtClean="0">
                <a:latin typeface="+mn-lt"/>
              </a:rPr>
              <a:t>vs</a:t>
            </a:r>
            <a:r>
              <a:rPr lang="en-US" dirty="0" smtClean="0">
                <a:latin typeface="+mn-lt"/>
              </a:rPr>
              <a:t> inter-area)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No external prefixes, no ASBRs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Every adjacency configured as point-to-point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BFD </a:t>
            </a:r>
            <a:r>
              <a:rPr lang="en-US" dirty="0" err="1" smtClean="0">
                <a:latin typeface="+mn-lt"/>
              </a:rPr>
              <a:t>tx</a:t>
            </a:r>
            <a:r>
              <a:rPr lang="en-US" dirty="0" smtClean="0">
                <a:latin typeface="+mn-lt"/>
              </a:rPr>
              <a:t>/</a:t>
            </a:r>
            <a:r>
              <a:rPr lang="en-US" dirty="0" err="1" smtClean="0">
                <a:latin typeface="+mn-lt"/>
              </a:rPr>
              <a:t>rx</a:t>
            </a:r>
            <a:r>
              <a:rPr lang="en-US" dirty="0" smtClean="0">
                <a:latin typeface="+mn-lt"/>
              </a:rPr>
              <a:t> 100 multiplier 3 (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buggy</a:t>
            </a:r>
            <a:r>
              <a:rPr lang="en-US" dirty="0" smtClean="0">
                <a:latin typeface="+mn-lt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+mn-lt"/>
              </a:rPr>
              <a:t> LFA support only for Loopbacks (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buggy</a:t>
            </a:r>
            <a:r>
              <a:rPr lang="en-US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21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980728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PW Details</a:t>
            </a:r>
          </a:p>
          <a:p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Numbering based on 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VLAN</a:t>
            </a:r>
            <a:r>
              <a:rPr lang="en-US" sz="2000" dirty="0" smtClean="0">
                <a:latin typeface="+mn-lt"/>
              </a:rPr>
              <a:t>-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NUMBER</a:t>
            </a:r>
            <a:r>
              <a:rPr lang="en-US" sz="2000" dirty="0" smtClean="0">
                <a:latin typeface="+mn-lt"/>
              </a:rPr>
              <a:t>-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SERVICE</a:t>
            </a:r>
            <a:r>
              <a:rPr lang="en-US" sz="2000" dirty="0" smtClean="0">
                <a:latin typeface="+mn-lt"/>
              </a:rPr>
              <a:t> (i.e. </a:t>
            </a:r>
            <a:r>
              <a:rPr lang="en-US" sz="2000" dirty="0" smtClean="0">
                <a:solidFill>
                  <a:srgbClr val="00B050"/>
                </a:solidFill>
                <a:latin typeface="+mn-lt"/>
              </a:rPr>
              <a:t>3456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01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1100</a:t>
            </a:r>
            <a:r>
              <a:rPr lang="en-US" sz="2000" dirty="0" smtClean="0">
                <a:latin typeface="+mn-lt"/>
              </a:rPr>
              <a:t>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MTU &gt; 9000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Control Word enabled (avoid 4/6 </a:t>
            </a:r>
            <a:r>
              <a:rPr lang="en-US" sz="2000" dirty="0" err="1" smtClean="0">
                <a:latin typeface="+mn-lt"/>
              </a:rPr>
              <a:t>mac</a:t>
            </a:r>
            <a:r>
              <a:rPr lang="en-US" sz="2000" dirty="0" smtClean="0">
                <a:latin typeface="+mn-lt"/>
              </a:rPr>
              <a:t> issue in LB)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Active/Standby if attached to EFP/BD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Active/Active if attached to VFI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Split-Horizon disabled if &gt; 2 </a:t>
            </a:r>
            <a:r>
              <a:rPr lang="en-US" sz="2000" dirty="0" err="1" smtClean="0">
                <a:latin typeface="+mn-lt"/>
              </a:rPr>
              <a:t>IPoE</a:t>
            </a:r>
            <a:r>
              <a:rPr lang="en-US" sz="2000" dirty="0" smtClean="0">
                <a:latin typeface="+mn-lt"/>
              </a:rPr>
              <a:t> Access PWs from same LE and no Access BD</a:t>
            </a:r>
          </a:p>
          <a:p>
            <a:endParaRPr lang="en-US" sz="2000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22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980728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Access Router Management</a:t>
            </a:r>
          </a:p>
          <a:p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Different Loopback for Management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Recursive Static Default Route pointing to an Aggregation Router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Double Default Route through IGP (with different metrics)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Global =&gt; VRF in Aggregation Router towards Management Network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OOB over old EoSDH when possible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r>
              <a:rPr lang="en-US" sz="2000" i="1" dirty="0" smtClean="0">
                <a:solidFill>
                  <a:srgbClr val="0070C0"/>
                </a:solidFill>
                <a:latin typeface="+mn-lt"/>
              </a:rPr>
              <a:t>Note: Mgmt VRF in Access Routers also under consideration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563888" y="2564904"/>
          <a:ext cx="51125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23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98072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latin typeface="+mn-lt"/>
              </a:rPr>
              <a:t>Issue</a:t>
            </a:r>
            <a:endParaRPr lang="en-US" sz="1200" b="1" u="sng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PWs between Access and Aggregation transport large volumes of PPPoE traffic, especially in the downstream direction.  Need to make sure that they are split over multiple links.</a:t>
            </a:r>
          </a:p>
          <a:p>
            <a:endParaRPr lang="en-US" sz="1200" dirty="0" smtClean="0">
              <a:latin typeface="+mn-lt"/>
            </a:endParaRPr>
          </a:p>
          <a:p>
            <a:r>
              <a:rPr lang="en-US" sz="1600" b="1" u="sng" dirty="0" smtClean="0">
                <a:latin typeface="+mn-lt"/>
              </a:rPr>
              <a:t>Solution</a:t>
            </a:r>
            <a:endParaRPr lang="en-US" sz="1200" b="1" u="sng" dirty="0" smtClean="0">
              <a:latin typeface="+mn-lt"/>
            </a:endParaRPr>
          </a:p>
          <a:p>
            <a:r>
              <a:rPr lang="en-US" sz="1400" dirty="0" smtClean="0">
                <a:latin typeface="+mn-lt"/>
              </a:rPr>
              <a:t>Improve granularity on the hashing of traffic running over PWs by introducing one or more additional labels</a:t>
            </a:r>
          </a:p>
          <a:p>
            <a:r>
              <a:rPr lang="en-US" sz="1400" dirty="0" smtClean="0">
                <a:latin typeface="+mn-lt"/>
              </a:rPr>
              <a:t>Intermediate nodes need only to make an ECMP choice based on a hash of the MPLS label stack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4344198"/>
            <a:ext cx="2880320" cy="162273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tIns="72000" bIns="72000" rtlCol="0" anchor="ctr" anchorCtr="0">
            <a:spAutoFit/>
          </a:bodyPr>
          <a:lstStyle/>
          <a:p>
            <a:r>
              <a:rPr lang="en-US" sz="1600" dirty="0" smtClean="0">
                <a:latin typeface="+mn-lt"/>
              </a:rPr>
              <a:t>The requirement to load-balance over multiple PSN paths occurs when the ratio between the access PW utilisation and the PSN's core link capacity is large (e.g., &gt;= 1:10)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845270"/>
            <a:ext cx="2736304" cy="10575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36000" rIns="0" bIns="36000" rtlCol="0" anchor="ctr" anchorCtr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Packet ordering must be preserved only within the context of each individual transported IP/Eth flow</a:t>
            </a:r>
          </a:p>
        </p:txBody>
      </p:sp>
      <p:sp>
        <p:nvSpPr>
          <p:cNvPr id="10" name="TextBox 9"/>
          <p:cNvSpPr txBox="1"/>
          <p:nvPr/>
        </p:nvSpPr>
        <p:spPr>
          <a:xfrm rot="19644148">
            <a:off x="4987219" y="5165549"/>
            <a:ext cx="2565807" cy="440769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+mn-lt"/>
              </a:rPr>
              <a:t>+ </a:t>
            </a:r>
            <a:r>
              <a:rPr lang="en-US" smtClean="0"/>
              <a:t>I</a:t>
            </a:r>
            <a:r>
              <a:rPr lang="en-US" smtClean="0">
                <a:latin typeface="+mn-lt"/>
              </a:rPr>
              <a:t>nternal Label </a:t>
            </a:r>
            <a:r>
              <a:rPr lang="en-US" b="1" dirty="0" smtClean="0"/>
              <a:t>H</a:t>
            </a:r>
            <a:r>
              <a:rPr lang="en-US" b="1" smtClean="0">
                <a:latin typeface="+mn-lt"/>
              </a:rPr>
              <a:t>ack</a:t>
            </a:r>
            <a:endParaRPr lang="el-GR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24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 l="350" t="539" r="350" b="539"/>
          <a:stretch>
            <a:fillRect/>
          </a:stretch>
        </p:blipFill>
        <p:spPr bwMode="auto">
          <a:xfrm>
            <a:off x="0" y="1045456"/>
            <a:ext cx="7978468" cy="51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228184" y="1052736"/>
            <a:ext cx="2448272" cy="440769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Dual-Attached LEs</a:t>
            </a:r>
            <a:endParaRPr lang="en-US" dirty="0" smtClean="0">
              <a:latin typeface="+mn-lt"/>
            </a:endParaRPr>
          </a:p>
        </p:txBody>
      </p:sp>
      <p:sp>
        <p:nvSpPr>
          <p:cNvPr id="7" name="Can 6"/>
          <p:cNvSpPr/>
          <p:nvPr/>
        </p:nvSpPr>
        <p:spPr>
          <a:xfrm rot="-3600000">
            <a:off x="2910379" y="954774"/>
            <a:ext cx="144000" cy="4752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Can 7"/>
          <p:cNvSpPr/>
          <p:nvPr/>
        </p:nvSpPr>
        <p:spPr>
          <a:xfrm rot="-4020000">
            <a:off x="3170518" y="488724"/>
            <a:ext cx="144000" cy="4896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ight Arrow 8"/>
          <p:cNvSpPr/>
          <p:nvPr/>
        </p:nvSpPr>
        <p:spPr>
          <a:xfrm rot="2220000">
            <a:off x="5426019" y="4295727"/>
            <a:ext cx="828000" cy="5760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B05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25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 l="350" t="539" r="350" b="539"/>
          <a:stretch>
            <a:fillRect/>
          </a:stretch>
        </p:blipFill>
        <p:spPr bwMode="auto">
          <a:xfrm>
            <a:off x="0" y="1045456"/>
            <a:ext cx="7978491" cy="51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28184" y="1052736"/>
            <a:ext cx="2448272" cy="440769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Dual-Homed LEs</a:t>
            </a:r>
            <a:endParaRPr lang="en-US" dirty="0" smtClean="0">
              <a:latin typeface="+mn-lt"/>
            </a:endParaRPr>
          </a:p>
        </p:txBody>
      </p:sp>
      <p:sp>
        <p:nvSpPr>
          <p:cNvPr id="10" name="Right Arrow 9"/>
          <p:cNvSpPr/>
          <p:nvPr/>
        </p:nvSpPr>
        <p:spPr>
          <a:xfrm rot="2220000">
            <a:off x="5426019" y="4295727"/>
            <a:ext cx="828000" cy="5760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B05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Can 10"/>
          <p:cNvSpPr/>
          <p:nvPr/>
        </p:nvSpPr>
        <p:spPr>
          <a:xfrm rot="-5460000">
            <a:off x="2988443" y="1525877"/>
            <a:ext cx="144000" cy="4896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Can 11"/>
          <p:cNvSpPr/>
          <p:nvPr/>
        </p:nvSpPr>
        <p:spPr>
          <a:xfrm rot="-5160000">
            <a:off x="2772036" y="2144602"/>
            <a:ext cx="144000" cy="4464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26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 l="350" t="539" r="350" b="539"/>
          <a:stretch>
            <a:fillRect/>
          </a:stretch>
        </p:blipFill>
        <p:spPr bwMode="auto">
          <a:xfrm>
            <a:off x="0" y="1045456"/>
            <a:ext cx="7978491" cy="51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28184" y="1052736"/>
            <a:ext cx="2448272" cy="771346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Dual-Attached LEs</a:t>
            </a:r>
          </a:p>
          <a:p>
            <a:r>
              <a:rPr lang="en-US" dirty="0" smtClean="0">
                <a:latin typeface="+mn-lt"/>
              </a:rPr>
              <a:t>Dual-Homed LEs</a:t>
            </a:r>
          </a:p>
        </p:txBody>
      </p:sp>
      <p:sp>
        <p:nvSpPr>
          <p:cNvPr id="8" name="Can 7"/>
          <p:cNvSpPr/>
          <p:nvPr/>
        </p:nvSpPr>
        <p:spPr>
          <a:xfrm rot="-3600000">
            <a:off x="2910379" y="954774"/>
            <a:ext cx="144000" cy="4752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Can 9"/>
          <p:cNvSpPr/>
          <p:nvPr/>
        </p:nvSpPr>
        <p:spPr>
          <a:xfrm rot="-4020000">
            <a:off x="3170518" y="488724"/>
            <a:ext cx="144000" cy="4896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 rot="2220000">
            <a:off x="5426019" y="4295727"/>
            <a:ext cx="828000" cy="5760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B05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Can 11"/>
          <p:cNvSpPr/>
          <p:nvPr/>
        </p:nvSpPr>
        <p:spPr>
          <a:xfrm rot="-5460000">
            <a:off x="2988443" y="1525877"/>
            <a:ext cx="144000" cy="4896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Can 12"/>
          <p:cNvSpPr/>
          <p:nvPr/>
        </p:nvSpPr>
        <p:spPr>
          <a:xfrm rot="-5160000">
            <a:off x="2772036" y="2144602"/>
            <a:ext cx="144000" cy="4464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27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980728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</a:rPr>
              <a:t>Migration Steps</a:t>
            </a:r>
          </a:p>
          <a:p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Move from aggregation towards access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Edge doesn’t need to be changed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New aggregation routers between old aggregation switches and </a:t>
            </a:r>
            <a:r>
              <a:rPr lang="en-US" sz="2400" smtClean="0">
                <a:latin typeface="+mn-lt"/>
              </a:rPr>
              <a:t>edge </a:t>
            </a:r>
            <a:r>
              <a:rPr lang="en-US" sz="2400" smtClean="0">
                <a:latin typeface="+mn-lt"/>
              </a:rPr>
              <a:t>routers</a:t>
            </a: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Extra PWs between old and new aggregation devices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Use parallel circuits to change from L2 to L3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Many maintenance windows, many bugs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28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 l="290" t="350" r="290" b="350"/>
          <a:stretch>
            <a:fillRect/>
          </a:stretch>
        </p:blipFill>
        <p:spPr bwMode="auto">
          <a:xfrm>
            <a:off x="0" y="1053880"/>
            <a:ext cx="6276778" cy="518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8104" y="1052736"/>
            <a:ext cx="3168352" cy="1101923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 Access LEs</a:t>
            </a:r>
          </a:p>
          <a:p>
            <a:r>
              <a:rPr lang="en-US" dirty="0" smtClean="0"/>
              <a:t>n</a:t>
            </a:r>
            <a:r>
              <a:rPr lang="en-US" dirty="0" smtClean="0">
                <a:latin typeface="+mn-lt"/>
              </a:rPr>
              <a:t> Aggregation POPs</a:t>
            </a:r>
          </a:p>
          <a:p>
            <a:r>
              <a:rPr lang="en-US" dirty="0" smtClean="0"/>
              <a:t>1 Edge POPs per </a:t>
            </a:r>
            <a:r>
              <a:rPr lang="en-US" dirty="0" err="1" smtClean="0"/>
              <a:t>Aggr</a:t>
            </a:r>
            <a:r>
              <a:rPr lang="en-US" dirty="0" smtClean="0"/>
              <a:t> POP</a:t>
            </a:r>
          </a:p>
        </p:txBody>
      </p:sp>
      <p:sp>
        <p:nvSpPr>
          <p:cNvPr id="8" name="Up-Down Arrow 7"/>
          <p:cNvSpPr/>
          <p:nvPr/>
        </p:nvSpPr>
        <p:spPr>
          <a:xfrm>
            <a:off x="5796136" y="4077072"/>
            <a:ext cx="288032" cy="1152128"/>
          </a:xfrm>
          <a:prstGeom prst="up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6588224" y="3645024"/>
            <a:ext cx="1800200" cy="1938992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Can we improve</a:t>
            </a:r>
          </a:p>
          <a:p>
            <a:pPr algn="ctr"/>
            <a:r>
              <a:rPr lang="en-US" sz="2400" dirty="0" smtClean="0">
                <a:latin typeface="+mn-lt"/>
              </a:rPr>
              <a:t>flexibility &amp;</a:t>
            </a:r>
          </a:p>
          <a:p>
            <a:pPr algn="ctr"/>
            <a:r>
              <a:rPr lang="en-US" sz="2400" dirty="0" smtClean="0">
                <a:latin typeface="+mn-lt"/>
              </a:rPr>
              <a:t>redundancy</a:t>
            </a:r>
          </a:p>
          <a:p>
            <a:pPr algn="ctr"/>
            <a:r>
              <a:rPr lang="en-US" sz="2400" dirty="0" smtClean="0">
                <a:latin typeface="+mn-lt"/>
              </a:rPr>
              <a:t>even more?</a:t>
            </a:r>
            <a:endParaRPr lang="el-GR" sz="2400" dirty="0">
              <a:latin typeface="+mn-lt"/>
            </a:endParaRPr>
          </a:p>
        </p:txBody>
      </p:sp>
      <p:sp>
        <p:nvSpPr>
          <p:cNvPr id="10" name="Can 9"/>
          <p:cNvSpPr/>
          <p:nvPr/>
        </p:nvSpPr>
        <p:spPr>
          <a:xfrm rot="-4140000">
            <a:off x="2399083" y="570326"/>
            <a:ext cx="144000" cy="4068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Can 10"/>
          <p:cNvSpPr/>
          <p:nvPr/>
        </p:nvSpPr>
        <p:spPr>
          <a:xfrm rot="-4380000">
            <a:off x="2631381" y="199184"/>
            <a:ext cx="144000" cy="4140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 rot="2220000">
            <a:off x="4640416" y="3137236"/>
            <a:ext cx="504000" cy="3960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B05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29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 l="290" t="350" r="290" b="350"/>
          <a:stretch>
            <a:fillRect/>
          </a:stretch>
        </p:blipFill>
        <p:spPr bwMode="auto">
          <a:xfrm>
            <a:off x="0" y="1053880"/>
            <a:ext cx="6276778" cy="518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p-Down Arrow 6"/>
          <p:cNvSpPr/>
          <p:nvPr/>
        </p:nvSpPr>
        <p:spPr>
          <a:xfrm>
            <a:off x="5796136" y="4077072"/>
            <a:ext cx="288032" cy="1152128"/>
          </a:xfrm>
          <a:prstGeom prst="upDown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508104" y="1052736"/>
            <a:ext cx="3168352" cy="1101923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 Access LEs</a:t>
            </a:r>
          </a:p>
          <a:p>
            <a:r>
              <a:rPr lang="en-US" dirty="0" smtClean="0"/>
              <a:t>n</a:t>
            </a:r>
            <a:r>
              <a:rPr lang="en-US" dirty="0" smtClean="0">
                <a:latin typeface="+mn-lt"/>
              </a:rPr>
              <a:t> Aggregation POPs</a:t>
            </a:r>
          </a:p>
          <a:p>
            <a:r>
              <a:rPr lang="en-US" dirty="0" smtClean="0"/>
              <a:t>n Edge POPs per </a:t>
            </a:r>
            <a:r>
              <a:rPr lang="en-US" dirty="0" err="1" smtClean="0"/>
              <a:t>Aggr</a:t>
            </a:r>
            <a:r>
              <a:rPr lang="en-US" dirty="0" smtClean="0"/>
              <a:t> POP</a:t>
            </a:r>
          </a:p>
        </p:txBody>
      </p:sp>
      <p:sp>
        <p:nvSpPr>
          <p:cNvPr id="9" name="Can 8"/>
          <p:cNvSpPr/>
          <p:nvPr/>
        </p:nvSpPr>
        <p:spPr>
          <a:xfrm rot="-4140000">
            <a:off x="2399083" y="570326"/>
            <a:ext cx="144000" cy="4068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Can 9"/>
          <p:cNvSpPr/>
          <p:nvPr/>
        </p:nvSpPr>
        <p:spPr>
          <a:xfrm rot="-4380000">
            <a:off x="2631381" y="199184"/>
            <a:ext cx="144000" cy="4140000"/>
          </a:xfrm>
          <a:prstGeom prst="can">
            <a:avLst/>
          </a:prstGeom>
          <a:solidFill>
            <a:srgbClr val="FFC0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Can 10"/>
          <p:cNvSpPr/>
          <p:nvPr/>
        </p:nvSpPr>
        <p:spPr>
          <a:xfrm rot="-2880000">
            <a:off x="2267439" y="1118141"/>
            <a:ext cx="144000" cy="4716000"/>
          </a:xfrm>
          <a:prstGeom prst="can">
            <a:avLst/>
          </a:prstGeom>
          <a:solidFill>
            <a:srgbClr val="FFFF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Can 11"/>
          <p:cNvSpPr/>
          <p:nvPr/>
        </p:nvSpPr>
        <p:spPr>
          <a:xfrm rot="-3120000">
            <a:off x="2514025" y="851275"/>
            <a:ext cx="144000" cy="4716000"/>
          </a:xfrm>
          <a:prstGeom prst="can">
            <a:avLst/>
          </a:prstGeom>
          <a:solidFill>
            <a:srgbClr val="FFFF00">
              <a:alpha val="70000"/>
            </a:srgbClr>
          </a:solidFill>
          <a:ln cmpd="sng">
            <a:solidFill>
              <a:srgbClr val="FF0000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588224" y="3933056"/>
            <a:ext cx="1800200" cy="1384995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Something is still missing…</a:t>
            </a:r>
            <a:endParaRPr lang="el-GR" sz="2800" dirty="0">
              <a:latin typeface="+mn-lt"/>
            </a:endParaRPr>
          </a:p>
        </p:txBody>
      </p:sp>
      <p:sp>
        <p:nvSpPr>
          <p:cNvPr id="15" name="Right Arrow 14"/>
          <p:cNvSpPr/>
          <p:nvPr/>
        </p:nvSpPr>
        <p:spPr>
          <a:xfrm rot="2220000">
            <a:off x="4640416" y="3137236"/>
            <a:ext cx="504000" cy="3960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B05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 rot="2220000">
            <a:off x="4431632" y="4980948"/>
            <a:ext cx="504000" cy="396000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solidFill>
              <a:srgbClr val="00B050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ounded Rectangular Callout 16"/>
          <p:cNvSpPr/>
          <p:nvPr/>
        </p:nvSpPr>
        <p:spPr>
          <a:xfrm>
            <a:off x="6156176" y="2276872"/>
            <a:ext cx="1872208" cy="576064"/>
          </a:xfrm>
          <a:prstGeom prst="wedgeRoundRectCallout">
            <a:avLst>
              <a:gd name="adj1" fmla="val -88982"/>
              <a:gd name="adj2" fmla="val 442720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dirty="0" smtClean="0"/>
              <a:t>BRAS clustering using PADO priorities</a:t>
            </a:r>
            <a:endParaRPr lang="el-GR" sz="16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6156176" y="2276872"/>
            <a:ext cx="1872208" cy="576064"/>
          </a:xfrm>
          <a:prstGeom prst="wedgeRoundRectCallout">
            <a:avLst>
              <a:gd name="adj1" fmla="val -81031"/>
              <a:gd name="adj2" fmla="val 136330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dirty="0" smtClean="0"/>
              <a:t>BRAS clustering using PADO priorities</a:t>
            </a:r>
            <a:endParaRPr lang="el-G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3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39552" y="980728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n-lt"/>
              </a:rPr>
              <a:t>The usual jargon</a:t>
            </a:r>
          </a:p>
          <a:p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+mn-lt"/>
              </a:rPr>
              <a:t> LE (Local Exchange 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The place where subscriber lines are terminated per geo-area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+mn-lt"/>
              </a:rPr>
              <a:t> POP (Point of Presence)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The place where Aggregation &amp; Edge Routers can be installed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+mn-lt"/>
              </a:rPr>
              <a:t> Access Router 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The L2/L3 device that connects all L2 access devices to the rest of the network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+mn-lt"/>
              </a:rPr>
              <a:t> Aggregation Router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The L2/L3 device that connects multiple Access Routers to multiple Edge Routers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Multiple levels of aggregation can exist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+mn-lt"/>
              </a:rPr>
              <a:t> Edge Router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The L3 device on the Edge Network that offers the final IP service to the subscriber (i.e. BRAS/BNG)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30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0000">
            <a:off x="762000" y="1452339"/>
            <a:ext cx="7618413" cy="4352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0000">
            <a:off x="1123383" y="2757488"/>
            <a:ext cx="6897234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31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980728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+mn-lt"/>
              </a:rPr>
              <a:t>Future things to evaluate</a:t>
            </a:r>
          </a:p>
          <a:p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Multicast efficiency (draft-ietf-l2vpn-vpls-mcast)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 EVPN (draft-ietf-l2vpn-evpn)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Labels in BGP (RFC 3107)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VPLS Auto-discovery/Signaling with BGP (RFC 4761)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TDM services (with or w/o MPLS-TP)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 Segment Routing (draft-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filsfils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rtgwg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-segment-routing)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+mn-lt"/>
              </a:rPr>
              <a:t> Enhanced ECMP and Large FAT (draft-yong-pwe3-enhance-ecmp-lfat)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 MRT-FRR (draft-ietf-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rtgwg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mrt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frr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-architecture)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32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636912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 Black" pitchFamily="18" charset="0"/>
              </a:rPr>
              <a:t>Thank you!</a:t>
            </a:r>
          </a:p>
          <a:p>
            <a:pPr algn="ctr"/>
            <a:endParaRPr lang="en-U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 Black" pitchFamily="18" charset="0"/>
            </a:endParaRP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 Black" pitchFamily="18" charset="0"/>
              </a:rPr>
              <a:t>Q &amp; 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4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39552" y="980728"/>
            <a:ext cx="4032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+mn-lt"/>
            </a:endParaRPr>
          </a:p>
          <a:p>
            <a:r>
              <a:rPr lang="en-US" sz="2400" b="1" u="sng" dirty="0" smtClean="0">
                <a:latin typeface="+mn-lt"/>
              </a:rPr>
              <a:t>Business</a:t>
            </a:r>
          </a:p>
          <a:p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L2 Services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EPL/EVPL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VPN/ELAN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NNI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L3 Services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Internet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Voice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VPN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 NNI</a:t>
            </a:r>
            <a:endParaRPr lang="en-US" sz="20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4421817"/>
            <a:ext cx="1224136" cy="519351"/>
          </a:xfrm>
          <a:prstGeom prst="flowChartMagneticTape">
            <a:avLst/>
          </a:prstGeom>
          <a:ln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PPPoE</a:t>
            </a:r>
            <a:endParaRPr lang="el-GR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5157192"/>
            <a:ext cx="1224136" cy="519351"/>
          </a:xfrm>
          <a:prstGeom prst="flowChartMagneticTape">
            <a:avLst/>
          </a:prstGeom>
          <a:ln>
            <a:solidFill>
              <a:srgbClr val="0070C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+mn-lt"/>
              </a:rPr>
              <a:t>IPoE</a:t>
            </a:r>
            <a:endParaRPr lang="el-GR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4008" y="1008593"/>
            <a:ext cx="4032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400" b="1" dirty="0" smtClean="0">
              <a:latin typeface="+mn-lt"/>
            </a:endParaRPr>
          </a:p>
          <a:p>
            <a:pPr algn="r"/>
            <a:r>
              <a:rPr lang="en-US" sz="2400" b="1" u="sng" dirty="0" smtClean="0">
                <a:solidFill>
                  <a:srgbClr val="0070C0"/>
                </a:solidFill>
                <a:latin typeface="+mn-lt"/>
              </a:rPr>
              <a:t>Residential</a:t>
            </a:r>
          </a:p>
          <a:p>
            <a:pPr algn="r"/>
            <a:endParaRPr lang="en-US" sz="2400" b="1" dirty="0" smtClean="0">
              <a:latin typeface="+mn-lt"/>
            </a:endParaRPr>
          </a:p>
          <a:p>
            <a:pPr algn="r"/>
            <a:endParaRPr lang="en-US" sz="2400" dirty="0" smtClean="0">
              <a:latin typeface="+mn-lt"/>
            </a:endParaRPr>
          </a:p>
          <a:p>
            <a:pPr algn="r"/>
            <a:endParaRPr lang="en-US" sz="2400" dirty="0" smtClean="0">
              <a:latin typeface="+mn-lt"/>
            </a:endParaRPr>
          </a:p>
          <a:p>
            <a:pPr algn="r"/>
            <a:endParaRPr lang="en-US" sz="2400" dirty="0" smtClean="0">
              <a:latin typeface="+mn-lt"/>
            </a:endParaRPr>
          </a:p>
          <a:p>
            <a:pPr algn="r"/>
            <a:endParaRPr lang="en-US" sz="2400" dirty="0" smtClean="0">
              <a:latin typeface="+mn-lt"/>
            </a:endParaRPr>
          </a:p>
          <a:p>
            <a:pPr algn="r"/>
            <a:endParaRPr lang="en-US" sz="2400" dirty="0" smtClean="0">
              <a:latin typeface="+mn-lt"/>
            </a:endParaRPr>
          </a:p>
          <a:p>
            <a:pPr algn="r"/>
            <a:r>
              <a:rPr lang="en-US" sz="2400" b="1" dirty="0" smtClean="0">
                <a:solidFill>
                  <a:srgbClr val="0070C0"/>
                </a:solidFill>
                <a:latin typeface="+mn-lt"/>
              </a:rPr>
              <a:t>L3 Services</a:t>
            </a:r>
          </a:p>
          <a:p>
            <a:pPr algn="r"/>
            <a:endParaRPr lang="en-US" sz="2400" b="1" dirty="0" smtClean="0">
              <a:latin typeface="+mn-lt"/>
            </a:endParaRPr>
          </a:p>
          <a:p>
            <a:pPr algn="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Internet</a:t>
            </a:r>
          </a:p>
          <a:p>
            <a:pPr algn="r">
              <a:buFont typeface="Wingdings" pitchFamily="2" charset="2"/>
              <a:buChar char="q"/>
            </a:pPr>
            <a:endParaRPr lang="en-US" sz="2400" dirty="0" smtClean="0">
              <a:latin typeface="+mn-lt"/>
            </a:endParaRPr>
          </a:p>
          <a:p>
            <a:pPr algn="r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 Voice</a:t>
            </a:r>
          </a:p>
        </p:txBody>
      </p:sp>
      <p:sp>
        <p:nvSpPr>
          <p:cNvPr id="9" name="TextBox 8"/>
          <p:cNvSpPr txBox="1"/>
          <p:nvPr/>
        </p:nvSpPr>
        <p:spPr>
          <a:xfrm rot="19558077">
            <a:off x="2794515" y="2893541"/>
            <a:ext cx="3528392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+mn-lt"/>
              </a:rPr>
              <a:t>Services</a:t>
            </a:r>
            <a:endParaRPr lang="el-GR" sz="5400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37" y="1017320"/>
            <a:ext cx="7747326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5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1052736"/>
            <a:ext cx="3168352" cy="771346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2,5G SDH Rings</a:t>
            </a:r>
          </a:p>
          <a:p>
            <a:r>
              <a:rPr lang="en-US" dirty="0" smtClean="0">
                <a:latin typeface="+mn-lt"/>
              </a:rPr>
              <a:t>600M </a:t>
            </a:r>
            <a:r>
              <a:rPr lang="en-US" dirty="0" err="1" smtClean="0">
                <a:latin typeface="+mn-lt"/>
              </a:rPr>
              <a:t>PtoP</a:t>
            </a:r>
            <a:r>
              <a:rPr lang="en-US" dirty="0" smtClean="0">
                <a:latin typeface="+mn-lt"/>
              </a:rPr>
              <a:t> EoSDH Circuits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9792" y="3333336"/>
            <a:ext cx="792088" cy="4484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2,5G</a:t>
            </a:r>
            <a:endParaRPr lang="el-GR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3095382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4x1G</a:t>
            </a:r>
            <a:endParaRPr lang="el-GR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238563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600M</a:t>
            </a:r>
            <a:endParaRPr lang="el-GR" sz="1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2564904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600M</a:t>
            </a:r>
            <a:endParaRPr lang="el-GR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3902859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600M</a:t>
            </a:r>
            <a:endParaRPr lang="el-GR" sz="16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5229200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600M</a:t>
            </a:r>
            <a:endParaRPr lang="el-GR" sz="16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515893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n-lt"/>
              </a:rPr>
              <a:t>A typical part of the access/aggregation network</a:t>
            </a:r>
            <a:endParaRPr lang="el-GR" i="1" dirty="0">
              <a:latin typeface="+mn-lt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804248" y="2132856"/>
            <a:ext cx="1872208" cy="576064"/>
          </a:xfrm>
          <a:prstGeom prst="wedgeRoundRectCallout">
            <a:avLst>
              <a:gd name="adj1" fmla="val -46956"/>
              <a:gd name="adj2" fmla="val 141867"/>
              <a:gd name="adj3" fmla="val 1666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600" dirty="0" smtClean="0"/>
              <a:t>BRAS clustering using PADO priorities</a:t>
            </a:r>
            <a:endParaRPr lang="el-G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37" y="1017312"/>
            <a:ext cx="7747326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6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4420692"/>
            <a:ext cx="792088" cy="4484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2,5G</a:t>
            </a:r>
            <a:endParaRPr lang="el-GR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1238563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2564904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3902859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5229200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2260452"/>
            <a:ext cx="792088" cy="4484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2,5G</a:t>
            </a:r>
            <a:endParaRPr lang="el-GR" sz="16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1052736"/>
            <a:ext cx="3168352" cy="771346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2,5G SDH Rings</a:t>
            </a:r>
          </a:p>
          <a:p>
            <a:r>
              <a:rPr lang="en-US" dirty="0" smtClean="0">
                <a:latin typeface="+mn-lt"/>
              </a:rPr>
              <a:t>1G </a:t>
            </a:r>
            <a:r>
              <a:rPr lang="en-US" dirty="0" err="1" smtClean="0">
                <a:latin typeface="+mn-lt"/>
              </a:rPr>
              <a:t>PtoP</a:t>
            </a:r>
            <a:r>
              <a:rPr lang="en-US" dirty="0" smtClean="0">
                <a:latin typeface="+mn-lt"/>
              </a:rPr>
              <a:t> EoSDH Circuits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1960" y="3095382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4x1G</a:t>
            </a:r>
            <a:endParaRPr lang="el-GR" sz="1600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 animBg="1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7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335" y="1017312"/>
            <a:ext cx="774733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99792" y="4420692"/>
            <a:ext cx="792088" cy="4484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2,5G</a:t>
            </a:r>
            <a:endParaRPr lang="el-GR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022539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700M</a:t>
            </a:r>
            <a:endParaRPr lang="el-GR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2564904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902859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5229200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2260452"/>
            <a:ext cx="792088" cy="4484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2,5G</a:t>
            </a:r>
            <a:endParaRPr lang="el-GR" sz="1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3095382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5x1G</a:t>
            </a:r>
            <a:endParaRPr lang="el-GR" sz="16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2030651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500M</a:t>
            </a:r>
            <a:endParaRPr lang="el-GR" sz="16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1052736"/>
            <a:ext cx="3168352" cy="1101923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2,5G SDH Rings</a:t>
            </a:r>
          </a:p>
          <a:p>
            <a:r>
              <a:rPr lang="en-US" dirty="0" smtClean="0">
                <a:latin typeface="+mn-lt"/>
              </a:rPr>
              <a:t>1,2G </a:t>
            </a:r>
            <a:r>
              <a:rPr lang="en-US" dirty="0" err="1" smtClean="0">
                <a:latin typeface="+mn-lt"/>
              </a:rPr>
              <a:t>PtoP</a:t>
            </a:r>
            <a:r>
              <a:rPr lang="en-US" dirty="0" smtClean="0">
                <a:latin typeface="+mn-lt"/>
              </a:rPr>
              <a:t> EoSDH Circuits</a:t>
            </a:r>
          </a:p>
          <a:p>
            <a:r>
              <a:rPr lang="en-US" dirty="0" smtClean="0"/>
              <a:t>STP for Redundancy</a:t>
            </a:r>
            <a:endParaRPr lang="en-US" dirty="0" smtClean="0">
              <a:latin typeface="+mn-lt"/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1331640" y="1556792"/>
            <a:ext cx="216024" cy="216024"/>
          </a:xfrm>
          <a:prstGeom prst="noSmoking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60000"/>
                </a:schemeClr>
              </a:gs>
              <a:gs pos="80000">
                <a:schemeClr val="accent2">
                  <a:shade val="93000"/>
                  <a:satMod val="130000"/>
                  <a:alpha val="60000"/>
                </a:schemeClr>
              </a:gs>
              <a:gs pos="100000">
                <a:schemeClr val="accent2">
                  <a:shade val="94000"/>
                  <a:satMod val="135000"/>
                  <a:alpha val="6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8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335" y="1017312"/>
            <a:ext cx="774733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99792" y="4420692"/>
            <a:ext cx="792088" cy="4484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2,5G</a:t>
            </a:r>
            <a:endParaRPr lang="el-GR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022539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700M</a:t>
            </a:r>
            <a:endParaRPr lang="el-GR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2348880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600M</a:t>
            </a:r>
            <a:endParaRPr lang="el-GR" sz="1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902859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5229200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2260452"/>
            <a:ext cx="792088" cy="4484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2,5G</a:t>
            </a:r>
            <a:endParaRPr lang="el-GR" sz="1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3095382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6x1G</a:t>
            </a:r>
            <a:endParaRPr lang="el-GR" sz="16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2030651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500M</a:t>
            </a:r>
            <a:endParaRPr lang="el-GR" sz="16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3398803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600M</a:t>
            </a:r>
            <a:endParaRPr lang="el-GR" sz="16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1052736"/>
            <a:ext cx="3168352" cy="1101923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2,5G SDH Rings</a:t>
            </a:r>
          </a:p>
          <a:p>
            <a:r>
              <a:rPr lang="en-US" dirty="0" smtClean="0">
                <a:latin typeface="+mn-lt"/>
              </a:rPr>
              <a:t>1,2G </a:t>
            </a:r>
            <a:r>
              <a:rPr lang="en-US" dirty="0" err="1" smtClean="0">
                <a:latin typeface="+mn-lt"/>
              </a:rPr>
              <a:t>PtoP</a:t>
            </a:r>
            <a:r>
              <a:rPr lang="en-US" dirty="0" smtClean="0">
                <a:latin typeface="+mn-lt"/>
              </a:rPr>
              <a:t> EoSDH Circuits</a:t>
            </a:r>
          </a:p>
          <a:p>
            <a:r>
              <a:rPr lang="en-US" dirty="0" smtClean="0"/>
              <a:t>STP for Redundancy</a:t>
            </a:r>
          </a:p>
        </p:txBody>
      </p:sp>
      <p:sp>
        <p:nvSpPr>
          <p:cNvPr id="18" name="&quot;No&quot; Symbol 17"/>
          <p:cNvSpPr/>
          <p:nvPr/>
        </p:nvSpPr>
        <p:spPr>
          <a:xfrm>
            <a:off x="1331640" y="1556792"/>
            <a:ext cx="216024" cy="216024"/>
          </a:xfrm>
          <a:prstGeom prst="noSmoking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60000"/>
                </a:schemeClr>
              </a:gs>
              <a:gs pos="80000">
                <a:schemeClr val="accent2">
                  <a:shade val="93000"/>
                  <a:satMod val="130000"/>
                  <a:alpha val="60000"/>
                </a:schemeClr>
              </a:gs>
              <a:gs pos="100000">
                <a:schemeClr val="accent2">
                  <a:shade val="94000"/>
                  <a:satMod val="135000"/>
                  <a:alpha val="6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1331640" y="2924944"/>
            <a:ext cx="216024" cy="216024"/>
          </a:xfrm>
          <a:prstGeom prst="noSmoking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60000"/>
                </a:schemeClr>
              </a:gs>
              <a:gs pos="80000">
                <a:schemeClr val="accent2">
                  <a:shade val="93000"/>
                  <a:satMod val="130000"/>
                  <a:alpha val="60000"/>
                </a:schemeClr>
              </a:gs>
              <a:gs pos="100000">
                <a:schemeClr val="accent2">
                  <a:shade val="94000"/>
                  <a:satMod val="135000"/>
                  <a:alpha val="6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 24"/>
          <p:cNvGraphicFramePr/>
          <p:nvPr/>
        </p:nvGraphicFramePr>
        <p:xfrm>
          <a:off x="467544" y="149731"/>
          <a:ext cx="8280920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4286248" y="638132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</a:t>
            </a:r>
            <a:fld id="{27469C2B-3C57-4A28-8BC8-154AA87E02CC}" type="slidenum">
              <a:rPr lang="el-GR" smtClean="0"/>
              <a:pPr>
                <a:defRPr/>
              </a:pPr>
              <a:t>9</a:t>
            </a:fld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39552" y="98072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335" y="1017312"/>
            <a:ext cx="7747330" cy="52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99792" y="4420692"/>
            <a:ext cx="792088" cy="44846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2,5G</a:t>
            </a:r>
            <a:endParaRPr lang="el-GR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022539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2348880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3902859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5229200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3068960"/>
            <a:ext cx="720080" cy="3462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2,5G</a:t>
            </a:r>
            <a:endParaRPr lang="el-GR" sz="16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3095382"/>
            <a:ext cx="576064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6x1G</a:t>
            </a:r>
            <a:endParaRPr lang="el-GR" sz="16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2030651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47664" y="3398803"/>
            <a:ext cx="648072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1000M</a:t>
            </a:r>
            <a:endParaRPr lang="el-GR" sz="1600" b="1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3808" y="1642606"/>
            <a:ext cx="720080" cy="34623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2,5G</a:t>
            </a:r>
            <a:endParaRPr lang="el-GR" sz="16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1052736"/>
            <a:ext cx="3168352" cy="1101923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2,5G SDH Rings</a:t>
            </a:r>
          </a:p>
          <a:p>
            <a:r>
              <a:rPr lang="en-US" dirty="0" smtClean="0"/>
              <a:t>2</a:t>
            </a:r>
            <a:r>
              <a:rPr lang="en-US" dirty="0" smtClean="0">
                <a:latin typeface="+mn-lt"/>
              </a:rPr>
              <a:t>G </a:t>
            </a:r>
            <a:r>
              <a:rPr lang="en-US" dirty="0" err="1" smtClean="0">
                <a:latin typeface="+mn-lt"/>
              </a:rPr>
              <a:t>PtoP</a:t>
            </a:r>
            <a:r>
              <a:rPr lang="en-US" dirty="0" smtClean="0">
                <a:latin typeface="+mn-lt"/>
              </a:rPr>
              <a:t> EoSDH Circuits</a:t>
            </a:r>
          </a:p>
          <a:p>
            <a:r>
              <a:rPr lang="en-US" dirty="0" smtClean="0"/>
              <a:t>STP for Redundancy</a:t>
            </a:r>
          </a:p>
        </p:txBody>
      </p:sp>
      <p:sp>
        <p:nvSpPr>
          <p:cNvPr id="21" name="&quot;No&quot; Symbol 20"/>
          <p:cNvSpPr/>
          <p:nvPr/>
        </p:nvSpPr>
        <p:spPr>
          <a:xfrm>
            <a:off x="1331640" y="1556792"/>
            <a:ext cx="216024" cy="216024"/>
          </a:xfrm>
          <a:prstGeom prst="noSmoking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60000"/>
                </a:schemeClr>
              </a:gs>
              <a:gs pos="80000">
                <a:schemeClr val="accent2">
                  <a:shade val="93000"/>
                  <a:satMod val="130000"/>
                  <a:alpha val="60000"/>
                </a:schemeClr>
              </a:gs>
              <a:gs pos="100000">
                <a:schemeClr val="accent2">
                  <a:shade val="94000"/>
                  <a:satMod val="135000"/>
                  <a:alpha val="6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&quot;No&quot; Symbol 21"/>
          <p:cNvSpPr/>
          <p:nvPr/>
        </p:nvSpPr>
        <p:spPr>
          <a:xfrm>
            <a:off x="1331640" y="2924944"/>
            <a:ext cx="216024" cy="216024"/>
          </a:xfrm>
          <a:prstGeom prst="noSmoking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60000"/>
                </a:schemeClr>
              </a:gs>
              <a:gs pos="80000">
                <a:schemeClr val="accent2">
                  <a:shade val="93000"/>
                  <a:satMod val="130000"/>
                  <a:alpha val="60000"/>
                </a:schemeClr>
              </a:gs>
              <a:gs pos="100000">
                <a:schemeClr val="accent2">
                  <a:shade val="94000"/>
                  <a:satMod val="135000"/>
                  <a:alpha val="60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30504</TotalTime>
  <Words>1624</Words>
  <Application>Microsoft Office PowerPoint</Application>
  <PresentationFormat>On-screen Show (4:3)</PresentationFormat>
  <Paragraphs>507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gmouz</dc:creator>
  <cp:lastModifiedBy>Tassos</cp:lastModifiedBy>
  <cp:revision>6126</cp:revision>
  <dcterms:created xsi:type="dcterms:W3CDTF">2009-10-16T08:31:35Z</dcterms:created>
  <dcterms:modified xsi:type="dcterms:W3CDTF">2013-10-16T16:28:07Z</dcterms:modified>
</cp:coreProperties>
</file>